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366" r:id="rId2"/>
    <p:sldId id="367" r:id="rId3"/>
    <p:sldId id="368" r:id="rId4"/>
    <p:sldId id="369" r:id="rId5"/>
    <p:sldId id="370" r:id="rId6"/>
    <p:sldId id="371" r:id="rId7"/>
    <p:sldId id="373" r:id="rId8"/>
    <p:sldId id="374" r:id="rId9"/>
    <p:sldId id="375" r:id="rId10"/>
    <p:sldId id="406" r:id="rId11"/>
    <p:sldId id="377" r:id="rId12"/>
    <p:sldId id="379" r:id="rId13"/>
    <p:sldId id="382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E9A02"/>
    <a:srgbClr val="FCCE06"/>
    <a:srgbClr val="7EDE2F"/>
    <a:srgbClr val="3FB8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74"/>
  </p:normalViewPr>
  <p:slideViewPr>
    <p:cSldViewPr snapToGrid="0" snapToObjects="1">
      <p:cViewPr varScale="1">
        <p:scale>
          <a:sx n="106" d="100"/>
          <a:sy n="106" d="100"/>
        </p:scale>
        <p:origin x="438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7A7CD3-FBEB-8742-AB39-2569E7DFC24A}" type="datetimeFigureOut">
              <a:rPr lang="en-US" smtClean="0"/>
              <a:t>5/16/2019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FCF84-1871-674A-8A48-E0BD0AF5BB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8742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2E9A52-1B87-0647-B9A5-062B93425D8E}" type="datetimeFigureOut">
              <a:rPr lang="en-US" smtClean="0"/>
              <a:t>5/16/2019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A7DECF-9885-CF47-A9DE-399905DD6D9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66406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Template</a:t>
            </a:r>
            <a:r>
              <a:rPr lang="en-US" baseline="0" dirty="0" smtClean="0"/>
              <a:t> Page – Duplicate and use as needed.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A7DECF-9885-CF47-A9DE-399905DD6D9C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38698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Template</a:t>
            </a:r>
            <a:r>
              <a:rPr lang="en-US" baseline="0" dirty="0" smtClean="0"/>
              <a:t> Page – Duplicate and use as needed.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A7DECF-9885-CF47-A9DE-399905DD6D9C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288345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Template</a:t>
            </a:r>
            <a:r>
              <a:rPr lang="en-US" baseline="0" dirty="0" smtClean="0"/>
              <a:t> Page – Duplicate and use as needed.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A7DECF-9885-CF47-A9DE-399905DD6D9C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57476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Template</a:t>
            </a:r>
            <a:r>
              <a:rPr lang="en-US" baseline="0" dirty="0" smtClean="0"/>
              <a:t> Page – Duplicate and use as needed.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A7DECF-9885-CF47-A9DE-399905DD6D9C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673506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Opening Graphic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A7DECF-9885-CF47-A9DE-399905DD6D9C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53186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Template</a:t>
            </a:r>
            <a:r>
              <a:rPr lang="en-US" baseline="0" dirty="0" smtClean="0"/>
              <a:t> Page – Duplicate and use as needed.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A7DECF-9885-CF47-A9DE-399905DD6D9C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6325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Template</a:t>
            </a:r>
            <a:r>
              <a:rPr lang="en-US" baseline="0" dirty="0" smtClean="0"/>
              <a:t> Page – Duplicate and use as needed.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A7DECF-9885-CF47-A9DE-399905DD6D9C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70546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Template</a:t>
            </a:r>
            <a:r>
              <a:rPr lang="en-US" baseline="0" dirty="0" smtClean="0"/>
              <a:t> Page – Duplicate and use as needed.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A7DECF-9885-CF47-A9DE-399905DD6D9C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46613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Template</a:t>
            </a:r>
            <a:r>
              <a:rPr lang="en-US" baseline="0" dirty="0" smtClean="0"/>
              <a:t> Page – Duplicate and use as needed.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A7DECF-9885-CF47-A9DE-399905DD6D9C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94554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Template</a:t>
            </a:r>
            <a:r>
              <a:rPr lang="en-US" baseline="0" dirty="0" smtClean="0"/>
              <a:t> Page – Duplicate and use as needed.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A7DECF-9885-CF47-A9DE-399905DD6D9C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36954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Template</a:t>
            </a:r>
            <a:r>
              <a:rPr lang="en-US" baseline="0" dirty="0" smtClean="0"/>
              <a:t> Page – Duplicate and use as needed.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A7DECF-9885-CF47-A9DE-399905DD6D9C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99532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Template</a:t>
            </a:r>
            <a:r>
              <a:rPr lang="en-US" baseline="0" dirty="0" smtClean="0"/>
              <a:t> Page – Duplicate and use as needed.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A7DECF-9885-CF47-A9DE-399905DD6D9C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38446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Template</a:t>
            </a:r>
            <a:r>
              <a:rPr lang="en-US" baseline="0" dirty="0" smtClean="0"/>
              <a:t> Page – Duplicate and use as needed.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A7DECF-9885-CF47-A9DE-399905DD6D9C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00619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E0289-5624-4645-AF2E-668A8284F770}" type="datetimeFigureOut">
              <a:rPr lang="en-US" smtClean="0"/>
              <a:t>5/16/2019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DE654-CFAB-6246-8C94-02AE028BE16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8098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E0289-5624-4645-AF2E-668A8284F770}" type="datetimeFigureOut">
              <a:rPr lang="en-US" smtClean="0"/>
              <a:t>5/16/2019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DE654-CFAB-6246-8C94-02AE028BE16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2982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E0289-5624-4645-AF2E-668A8284F770}" type="datetimeFigureOut">
              <a:rPr lang="en-US" smtClean="0"/>
              <a:t>5/16/2019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DE654-CFAB-6246-8C94-02AE028BE16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6480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E0289-5624-4645-AF2E-668A8284F770}" type="datetimeFigureOut">
              <a:rPr lang="en-US" smtClean="0"/>
              <a:t>5/16/2019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DE654-CFAB-6246-8C94-02AE028BE16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6445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E0289-5624-4645-AF2E-668A8284F770}" type="datetimeFigureOut">
              <a:rPr lang="en-US" smtClean="0"/>
              <a:t>5/16/2019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DE654-CFAB-6246-8C94-02AE028BE16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856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E0289-5624-4645-AF2E-668A8284F770}" type="datetimeFigureOut">
              <a:rPr lang="en-US" smtClean="0"/>
              <a:t>5/16/2019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DE654-CFAB-6246-8C94-02AE028BE16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7816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E0289-5624-4645-AF2E-668A8284F770}" type="datetimeFigureOut">
              <a:rPr lang="en-US" smtClean="0"/>
              <a:t>5/16/2019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DE654-CFAB-6246-8C94-02AE028BE16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669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E0289-5624-4645-AF2E-668A8284F770}" type="datetimeFigureOut">
              <a:rPr lang="en-US" smtClean="0"/>
              <a:t>5/16/2019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DE654-CFAB-6246-8C94-02AE028BE16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7017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E0289-5624-4645-AF2E-668A8284F770}" type="datetimeFigureOut">
              <a:rPr lang="en-US" smtClean="0"/>
              <a:t>5/16/2019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DE654-CFAB-6246-8C94-02AE028BE16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2233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E0289-5624-4645-AF2E-668A8284F770}" type="datetimeFigureOut">
              <a:rPr lang="en-US" smtClean="0"/>
              <a:t>5/16/2019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DE654-CFAB-6246-8C94-02AE028BE16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3373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E0289-5624-4645-AF2E-668A8284F770}" type="datetimeFigureOut">
              <a:rPr lang="en-US" smtClean="0"/>
              <a:t>5/16/2019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DE654-CFAB-6246-8C94-02AE028BE16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1243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5000"/>
            <a:lum/>
          </a:blip>
          <a:srcRect/>
          <a:stretch>
            <a:fillRect t="-31000" b="-3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2E0289-5624-4645-AF2E-668A8284F770}" type="datetimeFigureOut">
              <a:rPr lang="en-US" smtClean="0"/>
              <a:t>5/16/2019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BDE654-CFAB-6246-8C94-02AE028BE16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828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0" y="213081"/>
            <a:ext cx="5557574" cy="6648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400" b="1" dirty="0">
              <a:latin typeface="Arial"/>
              <a:cs typeface="Arial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213081"/>
            <a:ext cx="5557574" cy="6648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400" b="1" dirty="0">
              <a:latin typeface="Arial"/>
              <a:cs typeface="Arial"/>
            </a:endParaRPr>
          </a:p>
          <a:p>
            <a:pPr algn="l"/>
            <a:endParaRPr lang="en-US" sz="2400" b="1" dirty="0">
              <a:latin typeface="Arial"/>
              <a:cs typeface="Arial"/>
            </a:endParaRPr>
          </a:p>
        </p:txBody>
      </p:sp>
      <p:sp>
        <p:nvSpPr>
          <p:cNvPr id="7" name="Shape 89"/>
          <p:cNvSpPr/>
          <p:nvPr/>
        </p:nvSpPr>
        <p:spPr>
          <a:xfrm>
            <a:off x="2428547" y="3621805"/>
            <a:ext cx="6011861" cy="46166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400" b="1" i="1" u="none" strike="noStrike" cap="none" dirty="0">
                <a:latin typeface="Calibri"/>
                <a:ea typeface="Calibri"/>
                <a:cs typeface="Calibri"/>
                <a:sym typeface="Calibri"/>
              </a:rPr>
              <a:t>Parent &amp; Family Session</a:t>
            </a:r>
            <a:r>
              <a:rPr lang="en-US" sz="2400" b="1" i="0" u="none" strike="noStrike" cap="none" dirty="0">
                <a:latin typeface="Calibri"/>
                <a:ea typeface="Calibri"/>
                <a:cs typeface="Calibri"/>
                <a:sym typeface="Calibri"/>
              </a:rPr>
              <a:t>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957" y="4083469"/>
            <a:ext cx="7388251" cy="250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942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13081"/>
            <a:ext cx="5557574" cy="664812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Parent &amp; Family Services</a:t>
            </a:r>
            <a:endParaRPr lang="en-US" sz="3200" b="1" dirty="0">
              <a:solidFill>
                <a:schemeClr val="tx2">
                  <a:lumMod val="7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3" name="Shape 200"/>
          <p:cNvSpPr txBox="1">
            <a:spLocks/>
          </p:cNvSpPr>
          <p:nvPr/>
        </p:nvSpPr>
        <p:spPr>
          <a:xfrm>
            <a:off x="710646" y="2606582"/>
            <a:ext cx="4047830" cy="4184100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t" anchorCtr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Clr>
                <a:srgbClr val="FFCC00"/>
              </a:buClr>
              <a:buSzPct val="25000"/>
              <a:buFont typeface="Calibri"/>
              <a:buNone/>
            </a:pP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Immunization Laws</a:t>
            </a:r>
          </a:p>
          <a:p>
            <a:pPr marL="457200" lvl="1" indent="0">
              <a:spcBef>
                <a:spcPts val="480"/>
              </a:spcBef>
              <a:buClr>
                <a:srgbClr val="FFCC00"/>
              </a:buClr>
              <a:buSzPct val="25000"/>
              <a:buFont typeface="Calibri"/>
              <a:buNone/>
            </a:pP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2- Measles vaccines </a:t>
            </a:r>
          </a:p>
          <a:p>
            <a:pPr marL="457200" lvl="1" indent="0">
              <a:spcBef>
                <a:spcPts val="480"/>
              </a:spcBef>
              <a:buClr>
                <a:srgbClr val="FFCC00"/>
              </a:buClr>
              <a:buSzPct val="25000"/>
              <a:buFont typeface="Calibri"/>
              <a:buNone/>
            </a:pP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1- MMR</a:t>
            </a:r>
          </a:p>
          <a:p>
            <a:pPr marL="457200" lvl="1" indent="0">
              <a:spcBef>
                <a:spcPts val="480"/>
              </a:spcBef>
              <a:buClr>
                <a:srgbClr val="FFCC00"/>
              </a:buClr>
              <a:buSzPct val="25000"/>
              <a:buFont typeface="Calibri"/>
              <a:buNone/>
            </a:pP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1- Tetanus/Diphtheria</a:t>
            </a:r>
          </a:p>
          <a:p>
            <a:pPr marL="457200" lvl="1" indent="0">
              <a:spcBef>
                <a:spcPts val="480"/>
              </a:spcBef>
              <a:buClr>
                <a:srgbClr val="FFCC00"/>
              </a:buClr>
              <a:buSzPct val="25000"/>
              <a:buFont typeface="Calibri"/>
              <a:buNone/>
            </a:pP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Meningitis shot or waiver</a:t>
            </a:r>
          </a:p>
          <a:p>
            <a:pPr marL="457200" lvl="1" indent="0">
              <a:spcBef>
                <a:spcPts val="480"/>
              </a:spcBef>
              <a:buClr>
                <a:srgbClr val="FFCC00"/>
              </a:buClr>
              <a:buSzPct val="25000"/>
              <a:buFont typeface="Calibri"/>
              <a:buNone/>
            </a:pPr>
            <a:endParaRPr lang="en-US" sz="2400" b="1" dirty="0" smtClean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indent="0">
              <a:spcBef>
                <a:spcPts val="480"/>
              </a:spcBef>
              <a:buClr>
                <a:srgbClr val="FFCC00"/>
              </a:buClr>
              <a:buSzPct val="25000"/>
              <a:buFont typeface="Calibri"/>
              <a:buNone/>
            </a:pPr>
            <a:endParaRPr lang="en-US" sz="2400" dirty="0" smtClean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201738" lvl="2" indent="-236537">
              <a:spcBef>
                <a:spcPts val="480"/>
              </a:spcBef>
              <a:buClr>
                <a:srgbClr val="FFCC00"/>
              </a:buClr>
              <a:buSzPct val="100000"/>
              <a:buFont typeface="Calibri"/>
              <a:buNone/>
            </a:pPr>
            <a:endParaRPr lang="en-US" dirty="0" smtClean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201738" lvl="2" indent="-236537">
              <a:spcBef>
                <a:spcPts val="560"/>
              </a:spcBef>
              <a:buClr>
                <a:srgbClr val="FFCC00"/>
              </a:buClr>
              <a:buSzPct val="100000"/>
              <a:buFont typeface="Calibri"/>
              <a:buNone/>
            </a:pPr>
            <a:endParaRPr lang="en-US" sz="280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" name="Shape 201"/>
          <p:cNvSpPr txBox="1">
            <a:spLocks/>
          </p:cNvSpPr>
          <p:nvPr/>
        </p:nvSpPr>
        <p:spPr>
          <a:xfrm>
            <a:off x="5009233" y="2646748"/>
            <a:ext cx="3463517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buClr>
                <a:srgbClr val="FFF200"/>
              </a:buClr>
              <a:buSzPct val="100000"/>
              <a:buFont typeface="Noto Sans Symbols"/>
              <a:buChar char="✓"/>
            </a:pP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Health Occupations</a:t>
            </a:r>
          </a:p>
          <a:p>
            <a:pPr>
              <a:spcBef>
                <a:spcPts val="480"/>
              </a:spcBef>
              <a:buClr>
                <a:srgbClr val="FFF200"/>
              </a:buClr>
              <a:buSzPct val="100000"/>
              <a:buFont typeface="Noto Sans Symbols"/>
              <a:buChar char="✓"/>
            </a:pP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Child Care Majors</a:t>
            </a:r>
          </a:p>
          <a:p>
            <a:pPr>
              <a:spcBef>
                <a:spcPts val="480"/>
              </a:spcBef>
              <a:buClr>
                <a:srgbClr val="FFF200"/>
              </a:buClr>
              <a:buSzPct val="100000"/>
              <a:buFont typeface="Noto Sans Symbols"/>
              <a:buChar char="✓"/>
            </a:pP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EMS</a:t>
            </a:r>
          </a:p>
          <a:p>
            <a:pPr>
              <a:spcBef>
                <a:spcPts val="480"/>
              </a:spcBef>
              <a:buClr>
                <a:srgbClr val="FFF200"/>
              </a:buClr>
              <a:buSzPct val="100000"/>
              <a:buFont typeface="Noto Sans Symbols"/>
              <a:buChar char="✓"/>
            </a:pP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Fire Science</a:t>
            </a:r>
          </a:p>
          <a:p>
            <a:pPr marL="457200" lvl="1" indent="0">
              <a:spcBef>
                <a:spcPts val="400"/>
              </a:spcBef>
              <a:buClr>
                <a:srgbClr val="FFCC00"/>
              </a:buClr>
              <a:buSzPct val="25000"/>
              <a:buFont typeface="Calibri"/>
              <a:buNone/>
            </a:pPr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Physical including TB test</a:t>
            </a:r>
          </a:p>
          <a:p>
            <a:pPr>
              <a:spcBef>
                <a:spcPts val="1680"/>
              </a:spcBef>
              <a:buClr>
                <a:srgbClr val="FFF200"/>
              </a:buClr>
              <a:buSzPct val="100000"/>
              <a:buFont typeface="Noto Sans Symbols"/>
              <a:buChar char="✓"/>
            </a:pPr>
            <a:r>
              <a:rPr lang="en-US" sz="2400" b="1" u="sng" dirty="0" smtClean="0">
                <a:solidFill>
                  <a:schemeClr val="tx2">
                    <a:lumMod val="7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Recommended</a:t>
            </a:r>
          </a:p>
          <a:p>
            <a:pPr marL="457200" lvl="1" indent="0">
              <a:spcBef>
                <a:spcPts val="480"/>
              </a:spcBef>
              <a:buClr>
                <a:srgbClr val="FFCC00"/>
              </a:buClr>
              <a:buSzPct val="25000"/>
              <a:buFont typeface="Calibri"/>
              <a:buNone/>
            </a:pP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Hepatitis B series</a:t>
            </a:r>
          </a:p>
          <a:p>
            <a:pPr marL="457200" lvl="1" indent="0">
              <a:spcBef>
                <a:spcPts val="480"/>
              </a:spcBef>
              <a:buClr>
                <a:srgbClr val="FFCC00"/>
              </a:buClr>
              <a:buSzPct val="25000"/>
              <a:buFont typeface="Calibri"/>
              <a:buNone/>
            </a:pP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Chickenpox vaccine</a:t>
            </a:r>
            <a:endParaRPr lang="en-US" sz="2400" b="1" dirty="0">
              <a:solidFill>
                <a:schemeClr val="tx2">
                  <a:lumMod val="75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" name="Shape 202"/>
          <p:cNvSpPr txBox="1"/>
          <p:nvPr/>
        </p:nvSpPr>
        <p:spPr>
          <a:xfrm rot="289579">
            <a:off x="518033" y="4803484"/>
            <a:ext cx="3469637" cy="174104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 lang="en-US" sz="2000" b="1" i="1" dirty="0" smtClean="0">
              <a:solidFill>
                <a:schemeClr val="dk1"/>
              </a:solidFill>
              <a:latin typeface="Calibri" panose="020F0502020204030204" pitchFamily="34" charset="0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 lang="en-US" sz="2000" b="1" i="1" dirty="0">
              <a:solidFill>
                <a:schemeClr val="dk1"/>
              </a:solidFill>
              <a:latin typeface="Calibri" panose="020F0502020204030204" pitchFamily="34" charset="0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 lang="en-US" sz="2000" b="1" i="1" dirty="0" smtClean="0">
              <a:solidFill>
                <a:schemeClr val="dk1"/>
              </a:solidFill>
              <a:latin typeface="Calibri" panose="020F0502020204030204" pitchFamily="34" charset="0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 lang="en-US" sz="2000" b="1" i="1" dirty="0" smtClean="0">
              <a:solidFill>
                <a:schemeClr val="dk1"/>
              </a:solidFill>
              <a:latin typeface="Calibri" panose="020F0502020204030204" pitchFamily="34" charset="0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 lang="en-US" sz="2000" b="1" i="1" dirty="0">
              <a:solidFill>
                <a:schemeClr val="dk1"/>
              </a:solidFill>
              <a:latin typeface="Calibri" panose="020F0502020204030204" pitchFamily="34" charset="0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 lang="en-US" sz="2000" b="1" i="1" dirty="0" smtClean="0">
              <a:solidFill>
                <a:schemeClr val="dk1"/>
              </a:solidFill>
              <a:latin typeface="Calibri" panose="020F0502020204030204" pitchFamily="34" charset="0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 lang="en-US" sz="2000" b="1" i="1" dirty="0">
              <a:solidFill>
                <a:schemeClr val="dk1"/>
              </a:solidFill>
              <a:latin typeface="Calibri" panose="020F0502020204030204" pitchFamily="34" charset="0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 lang="en-US" sz="2000" b="1" i="1" dirty="0" smtClean="0">
              <a:solidFill>
                <a:schemeClr val="dk1"/>
              </a:solidFill>
              <a:latin typeface="Calibri" panose="020F0502020204030204" pitchFamily="34" charset="0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 lang="en-US" sz="2000" b="1" i="1" dirty="0">
              <a:solidFill>
                <a:schemeClr val="dk1"/>
              </a:solidFill>
              <a:latin typeface="Calibri" panose="020F0502020204030204" pitchFamily="34" charset="0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 lang="en-US" sz="2000" b="1" i="1" dirty="0" smtClean="0">
              <a:solidFill>
                <a:schemeClr val="dk1"/>
              </a:solidFill>
              <a:latin typeface="Calibri" panose="020F0502020204030204" pitchFamily="34" charset="0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 lang="en-US" sz="2000" b="1" i="1" dirty="0">
              <a:solidFill>
                <a:schemeClr val="dk1"/>
              </a:solidFill>
              <a:latin typeface="Calibri" panose="020F0502020204030204" pitchFamily="34" charset="0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 lang="en-US" sz="2000" b="1" i="1" dirty="0" smtClean="0">
              <a:solidFill>
                <a:schemeClr val="dk1"/>
              </a:solidFill>
              <a:latin typeface="Calibri" panose="020F0502020204030204" pitchFamily="34" charset="0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 lang="en-US" sz="2000" b="1" i="1" dirty="0">
              <a:solidFill>
                <a:schemeClr val="dk1"/>
              </a:solidFill>
              <a:latin typeface="Calibri" panose="020F0502020204030204" pitchFamily="34" charset="0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 lang="en-US" sz="2000" b="1" i="1" dirty="0" smtClean="0">
              <a:solidFill>
                <a:schemeClr val="dk1"/>
              </a:solidFill>
              <a:latin typeface="Calibri" panose="020F0502020204030204" pitchFamily="34" charset="0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 lang="en-US" sz="2000" b="1" i="1" dirty="0">
              <a:solidFill>
                <a:schemeClr val="dk1"/>
              </a:solidFill>
              <a:latin typeface="Calibri" panose="020F0502020204030204" pitchFamily="34" charset="0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 lang="en-US" sz="2000" b="1" i="1" dirty="0" smtClean="0">
              <a:solidFill>
                <a:schemeClr val="dk1"/>
              </a:solidFill>
              <a:latin typeface="Calibri" panose="020F0502020204030204" pitchFamily="34" charset="0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 lang="en-US" sz="2000" b="1" i="1" dirty="0">
              <a:solidFill>
                <a:schemeClr val="dk1"/>
              </a:solidFill>
              <a:latin typeface="Calibri" panose="020F0502020204030204" pitchFamily="34" charset="0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 lang="en-US" sz="2000" b="1" i="1" dirty="0" smtClean="0">
              <a:solidFill>
                <a:schemeClr val="dk1"/>
              </a:solidFill>
              <a:latin typeface="Calibri" panose="020F0502020204030204" pitchFamily="34" charset="0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 lang="en-US" sz="2000" b="1" i="1" dirty="0">
              <a:solidFill>
                <a:schemeClr val="dk1"/>
              </a:solidFill>
              <a:latin typeface="Calibri" panose="020F0502020204030204" pitchFamily="34" charset="0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 lang="en-US" sz="2000" b="1" i="1" dirty="0" smtClean="0">
              <a:solidFill>
                <a:schemeClr val="dk1"/>
              </a:solidFill>
              <a:latin typeface="Calibri" panose="020F0502020204030204" pitchFamily="34" charset="0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 lang="en-US" sz="2000" b="1" i="1" dirty="0">
              <a:solidFill>
                <a:schemeClr val="dk1"/>
              </a:solidFill>
              <a:latin typeface="Calibri" panose="020F0502020204030204" pitchFamily="34" charset="0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 lang="en-US" sz="2000" b="1" i="1" dirty="0" smtClean="0">
              <a:solidFill>
                <a:schemeClr val="dk1"/>
              </a:solidFill>
              <a:latin typeface="Calibri" panose="020F0502020204030204" pitchFamily="34" charset="0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 lang="en-US" sz="2000" b="1" i="1" dirty="0">
              <a:solidFill>
                <a:schemeClr val="dk1"/>
              </a:solidFill>
              <a:latin typeface="Calibri" panose="020F0502020204030204" pitchFamily="34" charset="0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 lang="en-US" sz="2000" b="1" i="1" dirty="0" smtClean="0">
              <a:solidFill>
                <a:schemeClr val="dk1"/>
              </a:solidFill>
              <a:latin typeface="Calibri" panose="020F0502020204030204" pitchFamily="34" charset="0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 lang="en-US" sz="2000" b="1" i="1" dirty="0" smtClean="0">
              <a:solidFill>
                <a:schemeClr val="dk1"/>
              </a:solidFill>
              <a:latin typeface="Calibri" panose="020F0502020204030204" pitchFamily="34" charset="0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 lang="en-US" sz="2000" b="1" i="1" dirty="0">
              <a:solidFill>
                <a:schemeClr val="dk1"/>
              </a:solidFill>
              <a:latin typeface="Calibri" panose="020F0502020204030204" pitchFamily="34" charset="0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 lang="en-US" sz="2000" b="1" i="1" dirty="0" smtClean="0">
              <a:solidFill>
                <a:schemeClr val="dk1"/>
              </a:solidFill>
              <a:latin typeface="Calibri" panose="020F0502020204030204" pitchFamily="34" charset="0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 lang="en-US" sz="2000" b="1" i="1" dirty="0">
              <a:solidFill>
                <a:schemeClr val="dk1"/>
              </a:solidFill>
              <a:latin typeface="Calibri" panose="020F0502020204030204" pitchFamily="34" charset="0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 lang="en-US" sz="2000" b="1" i="1" dirty="0" smtClean="0">
              <a:solidFill>
                <a:schemeClr val="dk1"/>
              </a:solidFill>
              <a:latin typeface="Calibri" panose="020F0502020204030204" pitchFamily="34" charset="0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 lang="en-US" sz="2000" b="1" i="1" dirty="0">
              <a:solidFill>
                <a:schemeClr val="dk1"/>
              </a:solidFill>
              <a:latin typeface="Calibri" panose="020F0502020204030204" pitchFamily="34" charset="0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 lang="en-US" sz="2000" b="1" i="1" dirty="0" smtClean="0">
              <a:solidFill>
                <a:schemeClr val="dk1"/>
              </a:solidFill>
              <a:latin typeface="Calibri" panose="020F0502020204030204" pitchFamily="34" charset="0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 lang="en-US" sz="2000" b="1" i="1" dirty="0">
              <a:solidFill>
                <a:schemeClr val="dk1"/>
              </a:solidFill>
              <a:latin typeface="Calibri" panose="020F0502020204030204" pitchFamily="34" charset="0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 lang="en-US" sz="2000" b="1" i="1" dirty="0" smtClean="0">
              <a:solidFill>
                <a:schemeClr val="dk1"/>
              </a:solidFill>
              <a:latin typeface="Calibri" panose="020F0502020204030204" pitchFamily="34" charset="0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 lang="en-US" b="1" i="1" dirty="0">
              <a:solidFill>
                <a:schemeClr val="dk1"/>
              </a:solidFill>
              <a:latin typeface="Calibri" panose="020F0502020204030204" pitchFamily="34" charset="0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b="1" i="1" dirty="0" smtClean="0">
                <a:solidFill>
                  <a:schemeClr val="tx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If your student does NOT submit the appropriate immunizations to the Financial Services Office, a HOLD will be placed on their account!</a:t>
            </a:r>
            <a:endParaRPr lang="en-US" b="1" i="1" dirty="0">
              <a:solidFill>
                <a:schemeClr val="tx2">
                  <a:lumMod val="75000"/>
                </a:schemeClr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" name="Shape 203"/>
          <p:cNvPicPr preferRelativeResize="0"/>
          <p:nvPr/>
        </p:nvPicPr>
        <p:blipFill rotWithShape="1">
          <a:blip r:embed="rId3">
            <a:alphaModFix/>
          </a:blip>
          <a:srcRect r="6993" b="6951"/>
          <a:stretch/>
        </p:blipFill>
        <p:spPr>
          <a:xfrm rot="6796284">
            <a:off x="3985108" y="4718435"/>
            <a:ext cx="380999" cy="382587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Shape 193"/>
          <p:cNvSpPr/>
          <p:nvPr/>
        </p:nvSpPr>
        <p:spPr>
          <a:xfrm>
            <a:off x="362012" y="1162912"/>
            <a:ext cx="8435810" cy="121179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6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3600" b="1" dirty="0" smtClean="0">
                <a:solidFill>
                  <a:schemeClr val="bg1"/>
                </a:solidFill>
              </a:rPr>
              <a:t>Immunization Laws and Records</a:t>
            </a:r>
          </a:p>
        </p:txBody>
      </p:sp>
    </p:spTree>
    <p:extLst>
      <p:ext uri="{BB962C8B-B14F-4D97-AF65-F5344CB8AC3E}">
        <p14:creationId xmlns:p14="http://schemas.microsoft.com/office/powerpoint/2010/main" val="1958843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13081"/>
            <a:ext cx="5557574" cy="664812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Parent </a:t>
            </a:r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&amp;</a:t>
            </a: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 Family Services</a:t>
            </a:r>
            <a:endParaRPr lang="en-US" sz="3200" b="1" dirty="0">
              <a:solidFill>
                <a:schemeClr val="tx2">
                  <a:lumMod val="75000"/>
                </a:schemeClr>
              </a:solidFill>
              <a:latin typeface="Arial"/>
              <a:cs typeface="Arial"/>
            </a:endParaRPr>
          </a:p>
        </p:txBody>
      </p:sp>
      <p:pic>
        <p:nvPicPr>
          <p:cNvPr id="3" name="Shape 209"/>
          <p:cNvPicPr preferRelativeResize="0">
            <a:picLocks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188236" y="4780499"/>
            <a:ext cx="2438399" cy="1826445"/>
          </a:xfrm>
          <a:prstGeom prst="rect">
            <a:avLst/>
          </a:prstGeom>
          <a:noFill/>
          <a:ln w="9525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pic>
      <p:sp>
        <p:nvSpPr>
          <p:cNvPr id="4" name="Shape 210"/>
          <p:cNvSpPr/>
          <p:nvPr/>
        </p:nvSpPr>
        <p:spPr>
          <a:xfrm>
            <a:off x="321314" y="1393703"/>
            <a:ext cx="8507114" cy="1143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3600" b="1" dirty="0" smtClean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VUPD </a:t>
            </a:r>
            <a:r>
              <a:rPr lang="en-US" sz="3600" b="1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&amp;</a:t>
            </a:r>
            <a:r>
              <a:rPr lang="en-US" sz="3600" b="1" dirty="0" smtClean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 Campus </a:t>
            </a:r>
            <a:r>
              <a:rPr lang="en-US" sz="3600" b="1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Safety</a:t>
            </a:r>
          </a:p>
        </p:txBody>
      </p:sp>
      <p:sp>
        <p:nvSpPr>
          <p:cNvPr id="5" name="Shape 211"/>
          <p:cNvSpPr txBox="1">
            <a:spLocks/>
          </p:cNvSpPr>
          <p:nvPr/>
        </p:nvSpPr>
        <p:spPr>
          <a:xfrm>
            <a:off x="512741" y="2616480"/>
            <a:ext cx="6816230" cy="4373563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t" anchorCtr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buClr>
                <a:srgbClr val="FFCC00"/>
              </a:buClr>
              <a:buSzPct val="100000"/>
              <a:buFont typeface="Calibri"/>
              <a:buChar char="•"/>
            </a:pPr>
            <a:r>
              <a:rPr lang="en-US" sz="2800" b="1" dirty="0" smtClean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Fully Empowered Police Department</a:t>
            </a:r>
          </a:p>
          <a:p>
            <a:pPr marL="858838" lvl="1" indent="-401638">
              <a:spcBef>
                <a:spcPts val="0"/>
              </a:spcBef>
              <a:buClr>
                <a:srgbClr val="FFCC00"/>
              </a:buClr>
              <a:buSzPct val="100000"/>
              <a:buFont typeface="Calibri"/>
              <a:buChar char="–"/>
            </a:pP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Provide help</a:t>
            </a:r>
          </a:p>
          <a:p>
            <a:pPr marL="858838" lvl="1" indent="-401638">
              <a:spcBef>
                <a:spcPts val="0"/>
              </a:spcBef>
              <a:buClr>
                <a:srgbClr val="FFCC00"/>
              </a:buClr>
              <a:buSzPct val="100000"/>
              <a:buFont typeface="Calibri"/>
              <a:buChar char="–"/>
            </a:pP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Enforce the law</a:t>
            </a:r>
          </a:p>
          <a:p>
            <a:pPr marL="858838" lvl="1" indent="-401638">
              <a:spcBef>
                <a:spcPts val="0"/>
              </a:spcBef>
              <a:buClr>
                <a:srgbClr val="FFCC00"/>
              </a:buClr>
              <a:buSzPct val="100000"/>
              <a:buFont typeface="Calibri"/>
              <a:buChar char="–"/>
            </a:pP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Provide student escorts</a:t>
            </a:r>
          </a:p>
          <a:p>
            <a:pPr marL="514350" indent="-457200">
              <a:spcBef>
                <a:spcPts val="0"/>
              </a:spcBef>
              <a:buClr>
                <a:srgbClr val="FFCC00"/>
              </a:buClr>
              <a:buSzPct val="100000"/>
            </a:pP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Facilitate crime prevention seminars</a:t>
            </a:r>
          </a:p>
          <a:p>
            <a:pPr>
              <a:spcBef>
                <a:spcPts val="560"/>
              </a:spcBef>
              <a:buClr>
                <a:srgbClr val="FFCC00"/>
              </a:buClr>
              <a:buSzPct val="100000"/>
              <a:buFont typeface="Calibri"/>
              <a:buChar char="•"/>
            </a:pP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 Safety is everyone’s responsibility</a:t>
            </a:r>
          </a:p>
          <a:p>
            <a:pPr lvl="1">
              <a:spcBef>
                <a:spcPts val="0"/>
              </a:spcBef>
              <a:buClr>
                <a:srgbClr val="FFCC00"/>
              </a:buClr>
              <a:buSzPct val="100000"/>
              <a:buFont typeface="Calibri"/>
              <a:buChar char="–"/>
            </a:pP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Record valuables</a:t>
            </a:r>
          </a:p>
          <a:p>
            <a:pPr lvl="1">
              <a:spcBef>
                <a:spcPts val="0"/>
              </a:spcBef>
              <a:buClr>
                <a:srgbClr val="FFCC00"/>
              </a:buClr>
              <a:buSzPct val="100000"/>
              <a:buFont typeface="Calibri"/>
              <a:buChar char="–"/>
            </a:pP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Keep doors locked</a:t>
            </a:r>
          </a:p>
          <a:p>
            <a:pPr lvl="1">
              <a:spcBef>
                <a:spcPts val="0"/>
              </a:spcBef>
              <a:buClr>
                <a:srgbClr val="FFCC00"/>
              </a:buClr>
              <a:buSzPct val="100000"/>
              <a:buFont typeface="Calibri"/>
              <a:buChar char="–"/>
            </a:pP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Keep medicine out of sight</a:t>
            </a:r>
          </a:p>
          <a:p>
            <a:pPr lvl="1">
              <a:spcBef>
                <a:spcPts val="0"/>
              </a:spcBef>
              <a:buClr>
                <a:srgbClr val="FFCC00"/>
              </a:buClr>
              <a:buSzPct val="100000"/>
              <a:buFont typeface="Calibri"/>
              <a:buChar char="–"/>
            </a:pP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See parking permit instructions</a:t>
            </a:r>
          </a:p>
          <a:p>
            <a:pPr marL="1201738" lvl="2" indent="-236537">
              <a:spcBef>
                <a:spcPts val="480"/>
              </a:spcBef>
              <a:buClr>
                <a:srgbClr val="FFCC00"/>
              </a:buClr>
              <a:buSzPct val="100000"/>
              <a:buFont typeface="Calibri"/>
              <a:buNone/>
            </a:pPr>
            <a:endParaRPr lang="en-US" dirty="0" smtClean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201738" lvl="2" indent="-236537">
              <a:spcBef>
                <a:spcPts val="560"/>
              </a:spcBef>
              <a:buClr>
                <a:srgbClr val="FFCC00"/>
              </a:buClr>
              <a:buSzPct val="100000"/>
              <a:buFont typeface="Calibri"/>
              <a:buNone/>
            </a:pPr>
            <a:endParaRPr lang="en-US" sz="2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" name="Shape 212"/>
          <p:cNvSpPr txBox="1"/>
          <p:nvPr/>
        </p:nvSpPr>
        <p:spPr>
          <a:xfrm rot="289579">
            <a:off x="6408797" y="2843674"/>
            <a:ext cx="2388462" cy="1446593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 b="1" i="1" dirty="0" smtClean="0">
                <a:solidFill>
                  <a:schemeClr val="tx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Students should Sign Up for </a:t>
            </a:r>
            <a:r>
              <a:rPr lang="en-US" sz="1800" b="1" i="1" dirty="0">
                <a:solidFill>
                  <a:schemeClr val="tx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Emergency Notifications </a:t>
            </a:r>
            <a:endParaRPr lang="en-US" sz="1800" b="1" i="1" dirty="0" smtClean="0">
              <a:solidFill>
                <a:schemeClr val="tx2">
                  <a:lumMod val="75000"/>
                </a:schemeClr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 b="1" i="1" dirty="0" smtClean="0">
                <a:solidFill>
                  <a:schemeClr val="tx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(E-text) </a:t>
            </a:r>
            <a:r>
              <a:rPr lang="en-US" sz="1800" b="1" i="1" dirty="0">
                <a:solidFill>
                  <a:schemeClr val="tx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at </a:t>
            </a:r>
            <a:r>
              <a:rPr lang="en-US" sz="1800" b="1" i="1" dirty="0" err="1" smtClean="0">
                <a:solidFill>
                  <a:schemeClr val="tx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MyVU</a:t>
            </a:r>
            <a:endParaRPr lang="en-US" sz="1800" b="1" i="1" dirty="0">
              <a:solidFill>
                <a:schemeClr val="tx2">
                  <a:lumMod val="75000"/>
                </a:schemeClr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" name="Shape 213"/>
          <p:cNvPicPr preferRelativeResize="0"/>
          <p:nvPr/>
        </p:nvPicPr>
        <p:blipFill rotWithShape="1">
          <a:blip r:embed="rId4">
            <a:alphaModFix/>
          </a:blip>
          <a:srcRect r="6993" b="6951"/>
          <a:stretch/>
        </p:blipFill>
        <p:spPr>
          <a:xfrm rot="5400000">
            <a:off x="8637928" y="2728355"/>
            <a:ext cx="381000" cy="3825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27355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13081"/>
            <a:ext cx="5557574" cy="664812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Parent </a:t>
            </a:r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&amp;</a:t>
            </a: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 Family Services</a:t>
            </a:r>
            <a:endParaRPr lang="en-US" sz="3200" b="1" dirty="0">
              <a:solidFill>
                <a:schemeClr val="tx2">
                  <a:lumMod val="7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3" name="Shape 235"/>
          <p:cNvSpPr/>
          <p:nvPr/>
        </p:nvSpPr>
        <p:spPr>
          <a:xfrm>
            <a:off x="472611" y="1183760"/>
            <a:ext cx="8274370" cy="1143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000" b="1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Looking for </a:t>
            </a:r>
            <a:r>
              <a:rPr lang="en-US" sz="4000" b="1" dirty="0" smtClean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Resources?</a:t>
            </a:r>
          </a:p>
        </p:txBody>
      </p:sp>
      <p:sp>
        <p:nvSpPr>
          <p:cNvPr id="4" name="Shape 236"/>
          <p:cNvSpPr txBox="1">
            <a:spLocks/>
          </p:cNvSpPr>
          <p:nvPr/>
        </p:nvSpPr>
        <p:spPr>
          <a:xfrm>
            <a:off x="587670" y="2248000"/>
            <a:ext cx="8159311" cy="4609999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t" anchorCtr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buClr>
                <a:srgbClr val="FFCC00"/>
              </a:buClr>
              <a:buSzPct val="100000"/>
              <a:buFont typeface="Calibri"/>
              <a:buChar char="•"/>
            </a:pP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Look to the VU Web Pages for Information</a:t>
            </a:r>
          </a:p>
          <a:p>
            <a:pPr lvl="1">
              <a:spcBef>
                <a:spcPts val="480"/>
              </a:spcBef>
              <a:buClr>
                <a:srgbClr val="FFCC00"/>
              </a:buClr>
              <a:buSzPct val="100000"/>
              <a:buFont typeface="Calibri"/>
              <a:buChar char="–"/>
            </a:pPr>
            <a:r>
              <a:rPr lang="en-US" sz="2300" b="1" dirty="0" smtClean="0">
                <a:solidFill>
                  <a:schemeClr val="tx2">
                    <a:lumMod val="7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Upcoming Events &amp; Campus Announcements</a:t>
            </a:r>
            <a:endParaRPr lang="en-US" sz="2300" b="1" dirty="0" smtClean="0">
              <a:solidFill>
                <a:schemeClr val="tx2">
                  <a:lumMod val="75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1">
              <a:spcBef>
                <a:spcPts val="480"/>
              </a:spcBef>
              <a:buClr>
                <a:srgbClr val="FFCC00"/>
              </a:buClr>
              <a:buSzPct val="100000"/>
              <a:buFont typeface="Calibri"/>
              <a:buChar char="–"/>
            </a:pPr>
            <a:r>
              <a:rPr lang="en-US" sz="2300" b="1" dirty="0" smtClean="0">
                <a:solidFill>
                  <a:schemeClr val="tx2">
                    <a:lumMod val="7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Lodging &amp; Hotel Information</a:t>
            </a:r>
            <a:endParaRPr lang="en-US" sz="2300" b="1" dirty="0" smtClean="0">
              <a:solidFill>
                <a:schemeClr val="tx2">
                  <a:lumMod val="75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1">
              <a:spcBef>
                <a:spcPts val="480"/>
              </a:spcBef>
              <a:buClr>
                <a:srgbClr val="FFCC00"/>
              </a:buClr>
              <a:buSzPct val="100000"/>
              <a:buFont typeface="Calibri"/>
              <a:buChar char="–"/>
            </a:pPr>
            <a:r>
              <a:rPr lang="en-US" sz="2300" b="1" dirty="0" smtClean="0">
                <a:solidFill>
                  <a:schemeClr val="tx2">
                    <a:lumMod val="7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Sandy’s Food </a:t>
            </a:r>
            <a:r>
              <a:rPr lang="en-US" sz="2300" b="1" dirty="0" smtClean="0">
                <a:solidFill>
                  <a:schemeClr val="tx2">
                    <a:lumMod val="7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Pantry</a:t>
            </a:r>
          </a:p>
          <a:p>
            <a:pPr lvl="1">
              <a:spcBef>
                <a:spcPts val="480"/>
              </a:spcBef>
              <a:buClr>
                <a:srgbClr val="FFCC00"/>
              </a:buClr>
              <a:buSzPct val="100000"/>
              <a:buFont typeface="Calibri"/>
              <a:buChar char="–"/>
            </a:pPr>
            <a:r>
              <a:rPr lang="en-US" sz="2300" b="1" dirty="0" smtClean="0">
                <a:solidFill>
                  <a:schemeClr val="tx2">
                    <a:lumMod val="7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VU Mini-Triathlon</a:t>
            </a:r>
            <a:endParaRPr lang="en-US" sz="2300" b="1" dirty="0" smtClean="0">
              <a:solidFill>
                <a:schemeClr val="tx2">
                  <a:lumMod val="75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  <a:p>
            <a:pPr>
              <a:spcBef>
                <a:spcPts val="560"/>
              </a:spcBef>
              <a:buClr>
                <a:srgbClr val="FFCC00"/>
              </a:buClr>
              <a:buSzPct val="100000"/>
              <a:buFont typeface="Calibri"/>
              <a:buChar char="•"/>
            </a:pP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Join the E-newsletter</a:t>
            </a:r>
          </a:p>
          <a:p>
            <a:pPr lvl="1">
              <a:spcBef>
                <a:spcPts val="480"/>
              </a:spcBef>
              <a:buClr>
                <a:srgbClr val="FFCC00"/>
              </a:buClr>
              <a:buSzPct val="100000"/>
              <a:buFont typeface="Calibri"/>
              <a:buChar char="–"/>
            </a:pPr>
            <a:r>
              <a:rPr lang="en-US" sz="2300" b="1" dirty="0" smtClean="0">
                <a:solidFill>
                  <a:schemeClr val="tx2">
                    <a:lumMod val="7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Know what’s going on each month!</a:t>
            </a:r>
          </a:p>
          <a:p>
            <a:pPr>
              <a:spcBef>
                <a:spcPts val="560"/>
              </a:spcBef>
              <a:buClr>
                <a:srgbClr val="FFCC00"/>
              </a:buClr>
              <a:buSzPct val="100000"/>
              <a:buFont typeface="Calibri"/>
              <a:buChar char="•"/>
            </a:pP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Join the PFS Facebook Group</a:t>
            </a:r>
          </a:p>
          <a:p>
            <a:pPr lvl="1">
              <a:spcBef>
                <a:spcPts val="480"/>
              </a:spcBef>
              <a:buClr>
                <a:srgbClr val="FFCC00"/>
              </a:buClr>
              <a:buSzPct val="100000"/>
              <a:buFont typeface="Calibri"/>
              <a:buChar char="–"/>
            </a:pPr>
            <a:r>
              <a:rPr lang="en-US" sz="2300" b="1" dirty="0" smtClean="0">
                <a:solidFill>
                  <a:schemeClr val="tx2">
                    <a:lumMod val="7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Facebook.com/groups/</a:t>
            </a:r>
            <a:r>
              <a:rPr lang="en-US" sz="2300" b="1" dirty="0" err="1" smtClean="0">
                <a:solidFill>
                  <a:schemeClr val="tx2">
                    <a:lumMod val="7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vuparents</a:t>
            </a:r>
            <a:endParaRPr lang="en-US" sz="2800" b="1" dirty="0" smtClean="0">
              <a:solidFill>
                <a:schemeClr val="tx2">
                  <a:lumMod val="75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  <a:p>
            <a:pPr>
              <a:spcBef>
                <a:spcPts val="560"/>
              </a:spcBef>
              <a:buClr>
                <a:srgbClr val="FFCC00"/>
              </a:buClr>
              <a:buSzPct val="100000"/>
              <a:buFont typeface="Calibri"/>
              <a:buChar char="•"/>
            </a:pP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Call and Email 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the Parent Services Office</a:t>
            </a:r>
            <a:endParaRPr lang="en-US" sz="2800" b="1" dirty="0" smtClean="0">
              <a:solidFill>
                <a:schemeClr val="tx2">
                  <a:lumMod val="75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1">
              <a:spcBef>
                <a:spcPts val="560"/>
              </a:spcBef>
              <a:buClr>
                <a:srgbClr val="FFCC00"/>
              </a:buClr>
              <a:buSzPct val="25000"/>
              <a:buFont typeface="Calibri"/>
              <a:buNone/>
            </a:pPr>
            <a:endParaRPr lang="en-US" sz="2300" dirty="0">
              <a:solidFill>
                <a:schemeClr val="accent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" name="Shape 237"/>
          <p:cNvSpPr txBox="1"/>
          <p:nvPr/>
        </p:nvSpPr>
        <p:spPr>
          <a:xfrm rot="20453128">
            <a:off x="6125265" y="3754745"/>
            <a:ext cx="2778133" cy="45677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400" b="1" i="1" dirty="0">
                <a:solidFill>
                  <a:schemeClr val="tx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vinu.edu/parents</a:t>
            </a:r>
          </a:p>
        </p:txBody>
      </p:sp>
      <p:sp>
        <p:nvSpPr>
          <p:cNvPr id="6" name="Shape 238"/>
          <p:cNvSpPr txBox="1"/>
          <p:nvPr/>
        </p:nvSpPr>
        <p:spPr>
          <a:xfrm rot="260919">
            <a:off x="5896813" y="5141920"/>
            <a:ext cx="2891093" cy="119151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400" b="1" i="1" dirty="0">
                <a:solidFill>
                  <a:schemeClr val="tx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parents@vinu.edu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400" b="1" i="1" dirty="0" smtClean="0">
                <a:solidFill>
                  <a:schemeClr val="tx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888-852-3940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400" b="1" i="1" dirty="0" smtClean="0">
                <a:solidFill>
                  <a:schemeClr val="tx2">
                    <a:lumMod val="75000"/>
                  </a:schemeClr>
                </a:solidFill>
              </a:rPr>
              <a:t>812-888-5004</a:t>
            </a:r>
            <a:endParaRPr lang="en-US" sz="2400" b="1" i="1" dirty="0" smtClean="0">
              <a:solidFill>
                <a:schemeClr val="tx2">
                  <a:lumMod val="75000"/>
                </a:schemeClr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" name="Shape 239"/>
          <p:cNvPicPr preferRelativeResize="0"/>
          <p:nvPr/>
        </p:nvPicPr>
        <p:blipFill rotWithShape="1">
          <a:blip r:embed="rId3">
            <a:alphaModFix/>
          </a:blip>
          <a:srcRect r="6993" b="6951"/>
          <a:stretch/>
        </p:blipFill>
        <p:spPr>
          <a:xfrm rot="6573692">
            <a:off x="8803387" y="5016376"/>
            <a:ext cx="468537" cy="450471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Shape 240"/>
          <p:cNvPicPr preferRelativeResize="0"/>
          <p:nvPr/>
        </p:nvPicPr>
        <p:blipFill rotWithShape="1">
          <a:blip r:embed="rId4">
            <a:alphaModFix/>
          </a:blip>
          <a:srcRect r="6993" b="6951"/>
          <a:stretch/>
        </p:blipFill>
        <p:spPr>
          <a:xfrm rot="21069556">
            <a:off x="5757030" y="3913272"/>
            <a:ext cx="477614" cy="40702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75679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3725839" y="3959461"/>
            <a:ext cx="5418161" cy="2898538"/>
          </a:xfrm>
          <a:solidFill>
            <a:schemeClr val="tx2">
              <a:lumMod val="75000"/>
            </a:schemeClr>
          </a:solidFill>
        </p:spPr>
        <p:txBody>
          <a:bodyPr>
            <a:noAutofit/>
          </a:bodyPr>
          <a:lstStyle/>
          <a:p>
            <a:r>
              <a:rPr lang="en-US" sz="3600" b="1" u="sng" dirty="0" smtClean="0">
                <a:solidFill>
                  <a:schemeClr val="bg1"/>
                </a:solidFill>
              </a:rPr>
              <a:t>Thank you for attending!</a:t>
            </a:r>
          </a:p>
          <a:p>
            <a:r>
              <a:rPr lang="en-US" sz="3600" b="1" dirty="0" smtClean="0">
                <a:solidFill>
                  <a:schemeClr val="bg1"/>
                </a:solidFill>
              </a:rPr>
              <a:t>Don’t forget to stop by the Information Tent outside Jefferson Union for a bottle of water! </a:t>
            </a:r>
            <a:endParaRPr lang="en-US" sz="3600" b="1" dirty="0">
              <a:solidFill>
                <a:schemeClr val="bg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959461"/>
            <a:ext cx="3109341" cy="2898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4354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89"/>
          <p:cNvSpPr/>
          <p:nvPr/>
        </p:nvSpPr>
        <p:spPr>
          <a:xfrm>
            <a:off x="2428547" y="3621805"/>
            <a:ext cx="6011861" cy="46166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400" b="1" i="1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Parent &amp; Family Session</a:t>
            </a:r>
            <a:r>
              <a:rPr lang="en-US" sz="2400" b="1" i="0" u="none" strike="noStrike" cap="none" dirty="0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0" y="213081"/>
            <a:ext cx="5557574" cy="664812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Parent </a:t>
            </a:r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&amp;</a:t>
            </a: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 Family Services</a:t>
            </a:r>
            <a:endParaRPr lang="en-US" sz="3200" b="1" dirty="0">
              <a:solidFill>
                <a:schemeClr val="tx2">
                  <a:lumMod val="7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10" name="Shape 96"/>
          <p:cNvSpPr txBox="1">
            <a:spLocks/>
          </p:cNvSpPr>
          <p:nvPr/>
        </p:nvSpPr>
        <p:spPr>
          <a:xfrm>
            <a:off x="1877081" y="1292774"/>
            <a:ext cx="6908288" cy="1143000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ctr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0"/>
              </a:spcBef>
              <a:buSzPct val="25000"/>
            </a:pPr>
            <a:r>
              <a:rPr lang="en-US" sz="4800" dirty="0" smtClean="0">
                <a:solidFill>
                  <a:schemeClr val="tx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Defining New Roles</a:t>
            </a:r>
            <a:endParaRPr lang="en-US" sz="4800" dirty="0">
              <a:solidFill>
                <a:schemeClr val="tx2">
                  <a:lumMod val="75000"/>
                </a:schemeClr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Shape 97"/>
          <p:cNvSpPr txBox="1">
            <a:spLocks/>
          </p:cNvSpPr>
          <p:nvPr/>
        </p:nvSpPr>
        <p:spPr>
          <a:xfrm>
            <a:off x="439720" y="2558383"/>
            <a:ext cx="7619999" cy="4140363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txBody>
          <a:bodyPr vert="horz" lIns="91425" tIns="45700" rIns="91425" bIns="45700" rtlCol="0" anchor="t" anchorCtr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buClr>
                <a:srgbClr val="FFCC00"/>
              </a:buClr>
              <a:buSzPct val="100000"/>
              <a:buFont typeface="Calibri"/>
              <a:buChar char="•"/>
            </a:pPr>
            <a:r>
              <a:rPr lang="en-US" sz="2800" b="1" dirty="0" smtClean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Parent &amp; Family Involvement</a:t>
            </a:r>
          </a:p>
          <a:p>
            <a:pPr lvl="1">
              <a:spcBef>
                <a:spcPts val="560"/>
              </a:spcBef>
              <a:buClr>
                <a:srgbClr val="FFCC00"/>
              </a:buClr>
              <a:buSzPct val="100000"/>
              <a:buFont typeface="Calibri"/>
              <a:buChar char="–"/>
            </a:pPr>
            <a:r>
              <a:rPr lang="en-US" b="1" dirty="0" smtClean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Visit Campus – but not too often </a:t>
            </a:r>
          </a:p>
          <a:p>
            <a:pPr lvl="2">
              <a:spcBef>
                <a:spcPts val="480"/>
              </a:spcBef>
              <a:buClr>
                <a:srgbClr val="FFCC00"/>
              </a:buClr>
              <a:buSzPct val="100000"/>
              <a:buFont typeface="Calibri"/>
              <a:buChar char="•"/>
            </a:pPr>
            <a:r>
              <a:rPr lang="en-US" b="1" dirty="0" smtClean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Campus Events – Family Weekends, Athletic Events, Guest </a:t>
            </a:r>
            <a:r>
              <a:rPr lang="en-US" b="1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S</a:t>
            </a:r>
            <a:r>
              <a:rPr lang="en-US" b="1" dirty="0" smtClean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peakers, Concerts, Theatre </a:t>
            </a:r>
            <a:r>
              <a:rPr lang="en-US" b="1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P</a:t>
            </a:r>
            <a:r>
              <a:rPr lang="en-US" b="1" dirty="0" smtClean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roductions, Musicals, and Orientation. </a:t>
            </a:r>
          </a:p>
          <a:p>
            <a:pPr lvl="1">
              <a:spcBef>
                <a:spcPts val="560"/>
              </a:spcBef>
              <a:buClr>
                <a:srgbClr val="FFCC00"/>
              </a:buClr>
              <a:buSzPct val="100000"/>
              <a:buFont typeface="Calibri"/>
              <a:buChar char="–"/>
            </a:pPr>
            <a:r>
              <a:rPr lang="en-US" b="1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Siblings have feelings too!</a:t>
            </a:r>
          </a:p>
          <a:p>
            <a:pPr lvl="2">
              <a:spcBef>
                <a:spcPts val="480"/>
              </a:spcBef>
              <a:buClr>
                <a:srgbClr val="FFCC00"/>
              </a:buClr>
              <a:buSzPct val="100000"/>
              <a:buFont typeface="Calibri"/>
              <a:buChar char="•"/>
            </a:pPr>
            <a:r>
              <a:rPr lang="en-US" b="1" dirty="0" smtClean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Share stories </a:t>
            </a:r>
          </a:p>
          <a:p>
            <a:pPr lvl="2">
              <a:spcBef>
                <a:spcPts val="480"/>
              </a:spcBef>
              <a:buClr>
                <a:srgbClr val="FFCC00"/>
              </a:buClr>
              <a:buSzPct val="100000"/>
              <a:buFont typeface="Calibri"/>
              <a:buChar char="•"/>
            </a:pPr>
            <a:r>
              <a:rPr lang="en-US" b="1" dirty="0" smtClean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Picture books and memories</a:t>
            </a:r>
          </a:p>
          <a:p>
            <a:pPr lvl="2">
              <a:spcBef>
                <a:spcPts val="480"/>
              </a:spcBef>
              <a:buClr>
                <a:srgbClr val="FFCC00"/>
              </a:buClr>
              <a:buSzPct val="100000"/>
              <a:buFont typeface="Calibri"/>
              <a:buChar char="•"/>
            </a:pPr>
            <a:r>
              <a:rPr lang="en-US" b="1" dirty="0" smtClean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Make them part of the process</a:t>
            </a:r>
          </a:p>
          <a:p>
            <a:pPr lvl="1">
              <a:spcBef>
                <a:spcPts val="560"/>
              </a:spcBef>
              <a:buClr>
                <a:srgbClr val="FFCC00"/>
              </a:buClr>
              <a:buSzPct val="25000"/>
              <a:buFont typeface="Calibri"/>
              <a:buNone/>
            </a:pPr>
            <a:endParaRPr lang="en-US" dirty="0" smtClean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>
              <a:spcBef>
                <a:spcPts val="560"/>
              </a:spcBef>
              <a:buClr>
                <a:schemeClr val="lt1"/>
              </a:buClr>
              <a:buSzPct val="25000"/>
              <a:buFont typeface="Calibri"/>
              <a:buNone/>
            </a:pPr>
            <a:endParaRPr lang="en-US" sz="280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" name="Shape 98"/>
          <p:cNvSpPr txBox="1"/>
          <p:nvPr/>
        </p:nvSpPr>
        <p:spPr>
          <a:xfrm>
            <a:off x="6136981" y="5301582"/>
            <a:ext cx="2358900" cy="1007699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 b="1" i="1" u="none" strike="noStrike" cap="none" dirty="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parents@vinu.edu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 b="1" i="1" dirty="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888-852-3940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 b="1" i="1" dirty="0">
                <a:solidFill>
                  <a:srgbClr val="000066"/>
                </a:solidFill>
              </a:rPr>
              <a:t>812-888-5004</a:t>
            </a:r>
          </a:p>
        </p:txBody>
      </p:sp>
      <p:pic>
        <p:nvPicPr>
          <p:cNvPr id="13" name="Shape 99"/>
          <p:cNvPicPr preferRelativeResize="0"/>
          <p:nvPr/>
        </p:nvPicPr>
        <p:blipFill rotWithShape="1">
          <a:blip r:embed="rId3">
            <a:alphaModFix/>
          </a:blip>
          <a:srcRect r="6993" b="6951"/>
          <a:stretch/>
        </p:blipFill>
        <p:spPr>
          <a:xfrm rot="798256">
            <a:off x="-1197771" y="6795249"/>
            <a:ext cx="381000" cy="382588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Shape 100"/>
          <p:cNvSpPr txBox="1"/>
          <p:nvPr/>
        </p:nvSpPr>
        <p:spPr>
          <a:xfrm rot="1064405">
            <a:off x="6239042" y="2528198"/>
            <a:ext cx="2789772" cy="80457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b="1" i="1" dirty="0">
                <a:solidFill>
                  <a:srgbClr val="000066"/>
                </a:solidFill>
                <a:latin typeface="Arial"/>
                <a:cs typeface="Arial"/>
                <a:sym typeface="Arial"/>
              </a:rPr>
              <a:t> </a:t>
            </a:r>
            <a:r>
              <a:rPr lang="en-US" sz="2000" b="1" i="1" dirty="0" smtClean="0">
                <a:solidFill>
                  <a:srgbClr val="000066"/>
                </a:solidFill>
                <a:latin typeface="Arial"/>
                <a:cs typeface="Arial"/>
                <a:sym typeface="Arial"/>
              </a:rPr>
              <a:t>See </a:t>
            </a:r>
            <a:r>
              <a:rPr lang="en-US" sz="2000" b="1" i="1" dirty="0" smtClean="0">
                <a:solidFill>
                  <a:srgbClr val="000066"/>
                </a:solidFill>
                <a:latin typeface="Arial"/>
                <a:cs typeface="Arial"/>
                <a:sym typeface="Arial"/>
              </a:rPr>
              <a:t>Parent &amp; Family </a:t>
            </a:r>
            <a:r>
              <a:rPr lang="en-US" sz="2000" b="1" i="1" dirty="0" smtClean="0">
                <a:solidFill>
                  <a:srgbClr val="000066"/>
                </a:solidFill>
                <a:latin typeface="Arial"/>
                <a:cs typeface="Arial"/>
                <a:sym typeface="Arial"/>
              </a:rPr>
              <a:t>Weekend Dates!</a:t>
            </a:r>
            <a:endParaRPr lang="en-US" sz="2000" b="1" i="1" dirty="0">
              <a:solidFill>
                <a:srgbClr val="000066"/>
              </a:solidFill>
            </a:endParaRPr>
          </a:p>
        </p:txBody>
      </p:sp>
      <p:pic>
        <p:nvPicPr>
          <p:cNvPr id="15" name="Shape 101"/>
          <p:cNvPicPr preferRelativeResize="0"/>
          <p:nvPr/>
        </p:nvPicPr>
        <p:blipFill rotWithShape="1">
          <a:blip r:embed="rId3">
            <a:alphaModFix/>
          </a:blip>
          <a:srcRect r="6993" b="6951"/>
          <a:stretch/>
        </p:blipFill>
        <p:spPr>
          <a:xfrm rot="4759395">
            <a:off x="8908099" y="2606214"/>
            <a:ext cx="353926" cy="38258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41050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0" y="213081"/>
            <a:ext cx="5557574" cy="664812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Parent </a:t>
            </a:r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&amp;</a:t>
            </a: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 Family Services</a:t>
            </a:r>
            <a:endParaRPr lang="en-US" sz="3200" b="1" dirty="0">
              <a:solidFill>
                <a:schemeClr val="tx2">
                  <a:lumMod val="7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84395" y="1787857"/>
            <a:ext cx="5800298" cy="4592026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>
            <a:spAutoFit/>
          </a:bodyPr>
          <a:lstStyle/>
          <a:p>
            <a:pPr marL="342900" lvl="0" indent="-292100">
              <a:buClr>
                <a:srgbClr val="FFCC00"/>
              </a:buClr>
              <a:buSzPct val="100000"/>
              <a:buFont typeface="Calibri"/>
              <a:buChar char="•"/>
            </a:pPr>
            <a:r>
              <a:rPr lang="en-US" sz="3200" b="1" dirty="0">
                <a:solidFill>
                  <a:srgbClr val="FFFFFF"/>
                </a:solidFill>
                <a:ea typeface="Calibri"/>
                <a:cs typeface="Calibri"/>
                <a:sym typeface="Calibri"/>
              </a:rPr>
              <a:t>Big Differences</a:t>
            </a:r>
          </a:p>
          <a:p>
            <a:pPr marL="742950" lvl="1" indent="-285750">
              <a:lnSpc>
                <a:spcPct val="90000"/>
              </a:lnSpc>
              <a:spcBef>
                <a:spcPts val="560"/>
              </a:spcBef>
              <a:buClr>
                <a:srgbClr val="FFCC00"/>
              </a:buClr>
              <a:buSzPct val="100000"/>
              <a:buFont typeface="Arial"/>
              <a:buChar char="•"/>
            </a:pPr>
            <a:r>
              <a:rPr lang="en-US" sz="3200" b="1" dirty="0">
                <a:solidFill>
                  <a:schemeClr val="bg1"/>
                </a:solidFill>
                <a:ea typeface="Calibri"/>
                <a:cs typeface="Calibri"/>
                <a:sym typeface="Calibri"/>
              </a:rPr>
              <a:t>Not high school</a:t>
            </a:r>
          </a:p>
          <a:p>
            <a:pPr marL="742950" lvl="1" indent="-285750">
              <a:lnSpc>
                <a:spcPct val="90000"/>
              </a:lnSpc>
              <a:spcBef>
                <a:spcPts val="560"/>
              </a:spcBef>
              <a:buClr>
                <a:srgbClr val="FFCC00"/>
              </a:buClr>
              <a:buSzPct val="100000"/>
              <a:buFont typeface="Arial"/>
              <a:buChar char="•"/>
            </a:pPr>
            <a:r>
              <a:rPr lang="en-US" sz="3200" b="1" dirty="0" smtClean="0">
                <a:solidFill>
                  <a:schemeClr val="bg1"/>
                </a:solidFill>
                <a:ea typeface="Calibri"/>
                <a:cs typeface="Calibri"/>
                <a:sym typeface="Calibri"/>
              </a:rPr>
              <a:t>Grades are NOT released/mailed home</a:t>
            </a:r>
          </a:p>
          <a:p>
            <a:pPr marL="742950" lvl="1" indent="-285750">
              <a:lnSpc>
                <a:spcPct val="90000"/>
              </a:lnSpc>
              <a:spcBef>
                <a:spcPts val="560"/>
              </a:spcBef>
              <a:buClr>
                <a:srgbClr val="FFCC00"/>
              </a:buClr>
              <a:buSzPct val="100000"/>
              <a:buFont typeface="Arial"/>
              <a:buChar char="•"/>
            </a:pPr>
            <a:r>
              <a:rPr lang="en-US" sz="3200" b="1" dirty="0" smtClean="0">
                <a:solidFill>
                  <a:schemeClr val="bg1"/>
                </a:solidFill>
                <a:ea typeface="Calibri"/>
                <a:cs typeface="Calibri"/>
                <a:sym typeface="Calibri"/>
              </a:rPr>
              <a:t>TAPS</a:t>
            </a:r>
            <a:endParaRPr lang="en-US" sz="3200" b="1" dirty="0">
              <a:solidFill>
                <a:schemeClr val="bg1"/>
              </a:solidFill>
              <a:ea typeface="Calibri"/>
              <a:cs typeface="Calibri"/>
              <a:sym typeface="Calibri"/>
            </a:endParaRPr>
          </a:p>
          <a:p>
            <a:pPr marL="742950" lvl="1" indent="-285750">
              <a:lnSpc>
                <a:spcPct val="90000"/>
              </a:lnSpc>
              <a:spcBef>
                <a:spcPts val="560"/>
              </a:spcBef>
              <a:buClr>
                <a:srgbClr val="FFCC00"/>
              </a:buClr>
              <a:buSzPct val="100000"/>
              <a:buFont typeface="Arial"/>
              <a:buChar char="•"/>
            </a:pPr>
            <a:r>
              <a:rPr lang="en-US" sz="3200" b="1" dirty="0">
                <a:solidFill>
                  <a:schemeClr val="bg1"/>
                </a:solidFill>
                <a:ea typeface="Calibri"/>
                <a:cs typeface="Calibri"/>
                <a:sym typeface="Calibri"/>
              </a:rPr>
              <a:t>Adjusting to academics</a:t>
            </a:r>
          </a:p>
          <a:p>
            <a:pPr marL="742950" lvl="1" indent="-285750">
              <a:lnSpc>
                <a:spcPct val="90000"/>
              </a:lnSpc>
              <a:spcBef>
                <a:spcPts val="560"/>
              </a:spcBef>
              <a:buClr>
                <a:srgbClr val="FFCC00"/>
              </a:buClr>
              <a:buSzPct val="100000"/>
              <a:buFont typeface="Arial"/>
              <a:buChar char="•"/>
            </a:pPr>
            <a:r>
              <a:rPr lang="en-US" sz="3200" b="1" dirty="0">
                <a:solidFill>
                  <a:schemeClr val="bg1"/>
                </a:solidFill>
                <a:ea typeface="Calibri"/>
                <a:cs typeface="Calibri"/>
                <a:sym typeface="Calibri"/>
              </a:rPr>
              <a:t>What’s an academic advisor</a:t>
            </a:r>
            <a:r>
              <a:rPr lang="en-US" sz="3200" b="1" dirty="0" smtClean="0">
                <a:solidFill>
                  <a:schemeClr val="bg1"/>
                </a:solidFill>
                <a:ea typeface="Calibri"/>
                <a:cs typeface="Calibri"/>
                <a:sym typeface="Calibri"/>
              </a:rPr>
              <a:t>?</a:t>
            </a:r>
            <a:endParaRPr lang="en-US" sz="3200" b="1" dirty="0">
              <a:solidFill>
                <a:schemeClr val="bg1"/>
              </a:solidFill>
              <a:ea typeface="Calibri"/>
              <a:cs typeface="Calibri"/>
              <a:sym typeface="Calibri"/>
            </a:endParaRPr>
          </a:p>
          <a:p>
            <a:pPr marL="742950" lvl="1" indent="-285750">
              <a:lnSpc>
                <a:spcPct val="90000"/>
              </a:lnSpc>
              <a:spcBef>
                <a:spcPts val="560"/>
              </a:spcBef>
              <a:buClr>
                <a:srgbClr val="FFCC00"/>
              </a:buClr>
              <a:buSzPct val="100000"/>
              <a:buFont typeface="Arial"/>
              <a:buChar char="•"/>
            </a:pPr>
            <a:r>
              <a:rPr lang="en-US" sz="3200" b="1" dirty="0" smtClean="0">
                <a:solidFill>
                  <a:schemeClr val="bg1"/>
                </a:solidFill>
                <a:ea typeface="Calibri"/>
                <a:cs typeface="Calibri"/>
                <a:sym typeface="Calibri"/>
              </a:rPr>
              <a:t>Clarify beliefs &amp; values</a:t>
            </a:r>
          </a:p>
        </p:txBody>
      </p:sp>
      <p:sp>
        <p:nvSpPr>
          <p:cNvPr id="5" name="Shape 107"/>
          <p:cNvSpPr txBox="1">
            <a:spLocks/>
          </p:cNvSpPr>
          <p:nvPr/>
        </p:nvSpPr>
        <p:spPr>
          <a:xfrm>
            <a:off x="-1147541" y="3313746"/>
            <a:ext cx="5323756" cy="1143000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vert="horz" lIns="91425" tIns="45700" rIns="91425" bIns="45700" rtlCol="0" anchor="ctr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  <a:spcBef>
                <a:spcPts val="0"/>
              </a:spcBef>
              <a:buSzPct val="25000"/>
            </a:pP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The</a:t>
            </a:r>
          </a:p>
          <a:p>
            <a:pPr>
              <a:lnSpc>
                <a:spcPct val="80000"/>
              </a:lnSpc>
              <a:spcBef>
                <a:spcPts val="0"/>
              </a:spcBef>
              <a:buSzPct val="25000"/>
            </a:pP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College</a:t>
            </a:r>
          </a:p>
          <a:p>
            <a:pPr>
              <a:lnSpc>
                <a:spcPct val="80000"/>
              </a:lnSpc>
              <a:spcBef>
                <a:spcPts val="0"/>
              </a:spcBef>
              <a:buSzPct val="25000"/>
            </a:pP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Journey </a:t>
            </a:r>
            <a:endParaRPr lang="en-US" sz="6000" b="1" dirty="0">
              <a:solidFill>
                <a:schemeClr val="tx2">
                  <a:lumMod val="75000"/>
                </a:schemeClr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1813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0" y="213081"/>
            <a:ext cx="5557574" cy="664812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Parent &amp; Family Services</a:t>
            </a:r>
          </a:p>
        </p:txBody>
      </p:sp>
      <p:sp>
        <p:nvSpPr>
          <p:cNvPr id="4" name="Shape 113"/>
          <p:cNvSpPr txBox="1">
            <a:spLocks/>
          </p:cNvSpPr>
          <p:nvPr/>
        </p:nvSpPr>
        <p:spPr>
          <a:xfrm>
            <a:off x="1756415" y="1107895"/>
            <a:ext cx="6678667" cy="1199208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ctr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0"/>
              </a:spcBef>
              <a:buSzPct val="25000"/>
            </a:pPr>
            <a:r>
              <a:rPr lang="en-US" sz="4800" b="1" dirty="0" smtClean="0">
                <a:solidFill>
                  <a:schemeClr val="tx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Roadmap to Success</a:t>
            </a:r>
            <a:endParaRPr lang="en-US" sz="4800" b="1" dirty="0">
              <a:solidFill>
                <a:schemeClr val="tx2">
                  <a:lumMod val="75000"/>
                </a:schemeClr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" name="Shape 114"/>
          <p:cNvSpPr txBox="1">
            <a:spLocks/>
          </p:cNvSpPr>
          <p:nvPr/>
        </p:nvSpPr>
        <p:spPr>
          <a:xfrm>
            <a:off x="392058" y="2138290"/>
            <a:ext cx="8322458" cy="455276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txBody>
          <a:bodyPr vert="horz" lIns="91425" tIns="45700" rIns="91425" bIns="45700" rtlCol="0" anchor="t" anchorCtr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spcBef>
                <a:spcPts val="0"/>
              </a:spcBef>
              <a:buClr>
                <a:srgbClr val="FFCC00"/>
              </a:buClr>
              <a:buSzPct val="100000"/>
              <a:buFont typeface="Calibri"/>
              <a:buChar char="–"/>
            </a:pPr>
            <a:r>
              <a:rPr lang="en-US" b="1" u="sng" dirty="0" smtClean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Getting Information</a:t>
            </a:r>
          </a:p>
          <a:p>
            <a:pPr lvl="2">
              <a:spcBef>
                <a:spcPts val="560"/>
              </a:spcBef>
              <a:buClr>
                <a:srgbClr val="FFCC00"/>
              </a:buClr>
              <a:buSzPct val="100000"/>
              <a:buFont typeface="Calibri"/>
              <a:buChar char="•"/>
            </a:pPr>
            <a:r>
              <a:rPr lang="en-US" b="1" dirty="0" smtClean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Family Education Rights and Privacy Act (FERPA)</a:t>
            </a:r>
          </a:p>
          <a:p>
            <a:pPr lvl="3">
              <a:spcBef>
                <a:spcPts val="400"/>
              </a:spcBef>
              <a:buClr>
                <a:srgbClr val="FFCC00"/>
              </a:buClr>
              <a:buSzPct val="100000"/>
              <a:buFont typeface="Calibri"/>
              <a:buChar char="–"/>
            </a:pPr>
            <a:r>
              <a:rPr lang="en-US" b="1" dirty="0" smtClean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Generally, written consent from your student is necessary before information can be released </a:t>
            </a:r>
          </a:p>
          <a:p>
            <a:pPr lvl="3">
              <a:spcBef>
                <a:spcPts val="400"/>
              </a:spcBef>
              <a:buClr>
                <a:srgbClr val="FFCC00"/>
              </a:buClr>
              <a:buSzPct val="100000"/>
              <a:buFont typeface="Calibri"/>
              <a:buChar char="–"/>
            </a:pPr>
            <a:r>
              <a:rPr lang="en-US" b="1" dirty="0" smtClean="0">
                <a:solidFill>
                  <a:schemeClr val="bg1"/>
                </a:solidFill>
              </a:rPr>
              <a:t>Talk to your student TODAY about the Information </a:t>
            </a:r>
            <a:r>
              <a:rPr lang="en-US" b="1" dirty="0">
                <a:solidFill>
                  <a:schemeClr val="bg1"/>
                </a:solidFill>
              </a:rPr>
              <a:t>R</a:t>
            </a:r>
            <a:r>
              <a:rPr lang="en-US" b="1" dirty="0" smtClean="0">
                <a:solidFill>
                  <a:schemeClr val="bg1"/>
                </a:solidFill>
              </a:rPr>
              <a:t>elease </a:t>
            </a:r>
            <a:r>
              <a:rPr lang="en-US" b="1" dirty="0">
                <a:solidFill>
                  <a:schemeClr val="bg1"/>
                </a:solidFill>
              </a:rPr>
              <a:t>F</a:t>
            </a:r>
            <a:r>
              <a:rPr lang="en-US" b="1" dirty="0" smtClean="0">
                <a:solidFill>
                  <a:schemeClr val="bg1"/>
                </a:solidFill>
              </a:rPr>
              <a:t>orm. The form is available at the Records Office.</a:t>
            </a:r>
            <a:endParaRPr lang="en-US" b="1" dirty="0" smtClean="0">
              <a:solidFill>
                <a:schemeClr val="bg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1">
              <a:spcBef>
                <a:spcPts val="640"/>
              </a:spcBef>
              <a:buClr>
                <a:srgbClr val="FFCC00"/>
              </a:buClr>
              <a:buSzPct val="100000"/>
              <a:buFont typeface="Calibri"/>
              <a:buChar char="–"/>
            </a:pPr>
            <a:r>
              <a:rPr lang="en-US" b="1" u="sng" dirty="0" smtClean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Students Need to Be Prepared</a:t>
            </a:r>
          </a:p>
          <a:p>
            <a:pPr lvl="2">
              <a:spcBef>
                <a:spcPts val="480"/>
              </a:spcBef>
              <a:buClr>
                <a:srgbClr val="FFCC00"/>
              </a:buClr>
              <a:buSzPct val="100000"/>
              <a:buFont typeface="Calibri"/>
              <a:buChar char="•"/>
            </a:pPr>
            <a:r>
              <a:rPr lang="en-US" b="1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Students need books the first </a:t>
            </a:r>
          </a:p>
          <a:p>
            <a:pPr marL="914400" lvl="2" indent="0">
              <a:spcBef>
                <a:spcPts val="480"/>
              </a:spcBef>
              <a:buClr>
                <a:srgbClr val="FFCC00"/>
              </a:buClr>
              <a:buSzPct val="25000"/>
              <a:buFont typeface="Calibri"/>
              <a:buNone/>
            </a:pPr>
            <a:r>
              <a:rPr lang="en-US" b="1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   week of classes</a:t>
            </a:r>
          </a:p>
          <a:p>
            <a:pPr lvl="3">
              <a:spcBef>
                <a:spcPts val="400"/>
              </a:spcBef>
              <a:buClr>
                <a:srgbClr val="FFCC00"/>
              </a:buClr>
              <a:buSzPct val="100000"/>
              <a:buFont typeface="Calibri"/>
              <a:buChar char="–"/>
            </a:pPr>
            <a:r>
              <a:rPr lang="en-US" sz="2400" b="1" dirty="0" smtClean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Books are considered an </a:t>
            </a:r>
          </a:p>
          <a:p>
            <a:pPr marL="1371600" lvl="3" indent="0">
              <a:spcBef>
                <a:spcPts val="400"/>
              </a:spcBef>
              <a:buClr>
                <a:srgbClr val="FFCC00"/>
              </a:buClr>
              <a:buSzPct val="25000"/>
              <a:buFont typeface="Calibri"/>
              <a:buNone/>
            </a:pPr>
            <a:r>
              <a:rPr lang="en-US" sz="2400" b="1" dirty="0" smtClean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out-of-pocket expense – Save Now!</a:t>
            </a:r>
          </a:p>
        </p:txBody>
      </p:sp>
      <p:sp>
        <p:nvSpPr>
          <p:cNvPr id="6" name="Shape 115"/>
          <p:cNvSpPr txBox="1"/>
          <p:nvPr/>
        </p:nvSpPr>
        <p:spPr>
          <a:xfrm rot="817903">
            <a:off x="6808285" y="4639583"/>
            <a:ext cx="1709582" cy="1873119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000" b="1" i="1" dirty="0" smtClean="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Talk to </a:t>
            </a:r>
            <a:r>
              <a:rPr lang="en-US" sz="2000" b="1" i="1" dirty="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your student </a:t>
            </a:r>
            <a:r>
              <a:rPr lang="en-US" sz="2000" b="1" i="1" dirty="0" smtClean="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about </a:t>
            </a:r>
            <a:r>
              <a:rPr lang="en-US" sz="2000" b="1" i="1" dirty="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the </a:t>
            </a:r>
            <a:r>
              <a:rPr lang="en-US" sz="2000" b="1" i="1" dirty="0" smtClean="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Release </a:t>
            </a:r>
            <a:r>
              <a:rPr lang="en-US" sz="2000" b="1" i="1" dirty="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of Information Form</a:t>
            </a:r>
          </a:p>
        </p:txBody>
      </p:sp>
      <p:pic>
        <p:nvPicPr>
          <p:cNvPr id="8" name="Shape 116"/>
          <p:cNvPicPr preferRelativeResize="0"/>
          <p:nvPr/>
        </p:nvPicPr>
        <p:blipFill rotWithShape="1">
          <a:blip r:embed="rId3">
            <a:alphaModFix/>
          </a:blip>
          <a:srcRect r="6993" b="6951"/>
          <a:stretch/>
        </p:blipFill>
        <p:spPr>
          <a:xfrm rot="798256">
            <a:off x="6692564" y="4307781"/>
            <a:ext cx="381000" cy="3825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68598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0" y="213081"/>
            <a:ext cx="5557574" cy="664812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Parent </a:t>
            </a:r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&amp;</a:t>
            </a: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 Family Services</a:t>
            </a:r>
            <a:endParaRPr lang="en-US" sz="3200" b="1" dirty="0">
              <a:solidFill>
                <a:schemeClr val="tx2">
                  <a:lumMod val="7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5" name="Shape 122"/>
          <p:cNvSpPr txBox="1">
            <a:spLocks/>
          </p:cNvSpPr>
          <p:nvPr/>
        </p:nvSpPr>
        <p:spPr>
          <a:xfrm>
            <a:off x="464024" y="2688609"/>
            <a:ext cx="8073801" cy="398853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txBody>
          <a:bodyPr vert="horz" lIns="91425" tIns="45700" rIns="91425" bIns="45700" rtlCol="0" anchor="t" anchorCtr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spcBef>
                <a:spcPts val="0"/>
              </a:spcBef>
              <a:buClr>
                <a:srgbClr val="FFCC00"/>
              </a:buClr>
              <a:buSzPct val="100000"/>
              <a:buFont typeface="Calibri"/>
              <a:buChar char="•"/>
            </a:pPr>
            <a:r>
              <a:rPr lang="en-US" b="1" dirty="0" smtClean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Out-of-pocket expenses</a:t>
            </a:r>
          </a:p>
          <a:p>
            <a:pPr lvl="1">
              <a:lnSpc>
                <a:spcPct val="80000"/>
              </a:lnSpc>
              <a:spcBef>
                <a:spcPts val="560"/>
              </a:spcBef>
              <a:buClr>
                <a:srgbClr val="FFCC00"/>
              </a:buClr>
              <a:buSzPct val="100000"/>
              <a:buFont typeface="Noto Sans Symbols"/>
              <a:buChar char="✓"/>
            </a:pPr>
            <a:r>
              <a:rPr lang="en-US" b="1" u="sng" dirty="0" smtClean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Books are an out of pocket expense </a:t>
            </a:r>
          </a:p>
          <a:p>
            <a:pPr lvl="2">
              <a:lnSpc>
                <a:spcPct val="80000"/>
              </a:lnSpc>
              <a:spcBef>
                <a:spcPts val="480"/>
              </a:spcBef>
              <a:buClr>
                <a:srgbClr val="FFCC00"/>
              </a:buClr>
              <a:buSzPct val="100000"/>
            </a:pPr>
            <a:r>
              <a:rPr lang="en-US" sz="2800" b="1" dirty="0" smtClean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$300 to $500 average per semester</a:t>
            </a:r>
          </a:p>
          <a:p>
            <a:pPr lvl="2">
              <a:lnSpc>
                <a:spcPct val="80000"/>
              </a:lnSpc>
              <a:spcBef>
                <a:spcPts val="480"/>
              </a:spcBef>
              <a:buClr>
                <a:srgbClr val="FFCC00"/>
              </a:buClr>
              <a:buSzPct val="100000"/>
            </a:pPr>
            <a:r>
              <a:rPr lang="en-US" sz="2800" b="1" dirty="0" smtClean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Try to purchase used books when possible</a:t>
            </a:r>
          </a:p>
          <a:p>
            <a:pPr lvl="2">
              <a:lnSpc>
                <a:spcPct val="80000"/>
              </a:lnSpc>
              <a:spcBef>
                <a:spcPts val="480"/>
              </a:spcBef>
              <a:buClr>
                <a:srgbClr val="FFCC00"/>
              </a:buClr>
              <a:buSzPct val="100000"/>
            </a:pPr>
            <a:r>
              <a:rPr lang="en-US" sz="2800" b="1" dirty="0" smtClean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Textbook Rental Program</a:t>
            </a:r>
          </a:p>
          <a:p>
            <a:pPr lvl="1">
              <a:lnSpc>
                <a:spcPct val="80000"/>
              </a:lnSpc>
              <a:spcBef>
                <a:spcPts val="560"/>
              </a:spcBef>
              <a:buClr>
                <a:srgbClr val="FFCC00"/>
              </a:buClr>
              <a:buSzPct val="100000"/>
              <a:buFont typeface="Noto Sans Symbols"/>
              <a:buChar char="✓"/>
            </a:pPr>
            <a:r>
              <a:rPr lang="en-US" b="1" dirty="0" smtClean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Parking Permits $30</a:t>
            </a:r>
          </a:p>
          <a:p>
            <a:pPr lvl="1">
              <a:lnSpc>
                <a:spcPct val="80000"/>
              </a:lnSpc>
              <a:spcBef>
                <a:spcPts val="560"/>
              </a:spcBef>
              <a:buClr>
                <a:srgbClr val="FFCC00"/>
              </a:buClr>
              <a:buSzPct val="100000"/>
              <a:buFont typeface="Noto Sans Symbols"/>
              <a:buChar char="✓"/>
            </a:pPr>
            <a:r>
              <a:rPr lang="en-US" b="1" dirty="0" smtClean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Tools $$$ </a:t>
            </a:r>
          </a:p>
          <a:p>
            <a:pPr lvl="1">
              <a:lnSpc>
                <a:spcPct val="80000"/>
              </a:lnSpc>
              <a:spcBef>
                <a:spcPts val="560"/>
              </a:spcBef>
              <a:buClr>
                <a:srgbClr val="FFCC00"/>
              </a:buClr>
              <a:buSzPct val="100000"/>
              <a:buFont typeface="Noto Sans Symbols"/>
              <a:buChar char="✓"/>
            </a:pPr>
            <a:r>
              <a:rPr lang="en-US" b="1" dirty="0" smtClean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Art Supplies $$$</a:t>
            </a:r>
            <a:endParaRPr lang="en-US" b="1" dirty="0">
              <a:solidFill>
                <a:schemeClr val="bg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" name="Shape 123"/>
          <p:cNvSpPr/>
          <p:nvPr/>
        </p:nvSpPr>
        <p:spPr>
          <a:xfrm>
            <a:off x="639293" y="6097711"/>
            <a:ext cx="5201949" cy="5794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800" b="1" i="1" dirty="0" smtClea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Check out the VU Bookstore! </a:t>
            </a:r>
            <a:endParaRPr lang="en-US" sz="2800" b="1" i="1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" name="Shape 124"/>
          <p:cNvSpPr txBox="1"/>
          <p:nvPr/>
        </p:nvSpPr>
        <p:spPr>
          <a:xfrm>
            <a:off x="639293" y="1360148"/>
            <a:ext cx="80010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ct val="25000"/>
              <a:buFont typeface="Arial"/>
              <a:buNone/>
            </a:pPr>
            <a:r>
              <a:rPr lang="en-US" sz="4400" b="1" i="0" u="none" strike="noStrike" cap="none" dirty="0" smtClean="0">
                <a:solidFill>
                  <a:schemeClr val="tx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Planning Ahead for College Expenses</a:t>
            </a:r>
            <a:endParaRPr lang="en-US" sz="4400" b="1" i="0" u="none" strike="noStrike" cap="none" dirty="0">
              <a:solidFill>
                <a:schemeClr val="tx2">
                  <a:lumMod val="75000"/>
                </a:schemeClr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" name="Shape 12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557574" y="4435522"/>
            <a:ext cx="2863095" cy="1662188"/>
          </a:xfrm>
          <a:prstGeom prst="rect">
            <a:avLst/>
          </a:prstGeom>
          <a:noFill/>
          <a:ln w="9525" cap="flat" cmpd="sng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</p:pic>
    </p:spTree>
    <p:extLst>
      <p:ext uri="{BB962C8B-B14F-4D97-AF65-F5344CB8AC3E}">
        <p14:creationId xmlns:p14="http://schemas.microsoft.com/office/powerpoint/2010/main" val="1308625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213081"/>
            <a:ext cx="5557574" cy="664812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Parent </a:t>
            </a:r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&amp;</a:t>
            </a: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 Family Services</a:t>
            </a:r>
            <a:endParaRPr lang="en-US" sz="3200" b="1" dirty="0">
              <a:solidFill>
                <a:schemeClr val="tx2">
                  <a:lumMod val="7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5" name="Shape 135"/>
          <p:cNvSpPr txBox="1">
            <a:spLocks/>
          </p:cNvSpPr>
          <p:nvPr/>
        </p:nvSpPr>
        <p:spPr>
          <a:xfrm>
            <a:off x="475485" y="1037230"/>
            <a:ext cx="8394701" cy="1643791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ctr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buSzPct val="25000"/>
            </a:pPr>
            <a:r>
              <a:rPr lang="en-US" sz="4800" b="1" dirty="0" smtClean="0">
                <a:solidFill>
                  <a:schemeClr val="tx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Planning Ahead for College Expenses</a:t>
            </a:r>
            <a:endParaRPr lang="en-US" sz="4800" b="1" dirty="0">
              <a:solidFill>
                <a:schemeClr val="tx2">
                  <a:lumMod val="75000"/>
                </a:schemeClr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" name="Shape 136"/>
          <p:cNvSpPr txBox="1">
            <a:spLocks/>
          </p:cNvSpPr>
          <p:nvPr/>
        </p:nvSpPr>
        <p:spPr>
          <a:xfrm>
            <a:off x="475485" y="2603488"/>
            <a:ext cx="8394701" cy="4078666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txBody>
          <a:bodyPr vert="horz" lIns="91425" tIns="45700" rIns="91425" bIns="45700" rtlCol="0" anchor="t" anchorCtr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Clr>
                <a:srgbClr val="FFCC00"/>
              </a:buClr>
              <a:buSzPct val="25000"/>
              <a:buFont typeface="Calibri"/>
              <a:buNone/>
            </a:pPr>
            <a:r>
              <a:rPr lang="en-US" sz="3600" b="1" dirty="0" smtClean="0">
                <a:solidFill>
                  <a:schemeClr val="bg1">
                    <a:lumMod val="9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What does Financial Aid cover?</a:t>
            </a:r>
          </a:p>
          <a:p>
            <a:pPr marL="0" indent="0">
              <a:spcBef>
                <a:spcPts val="560"/>
              </a:spcBef>
              <a:buClr>
                <a:srgbClr val="FFCC00"/>
              </a:buClr>
              <a:buSzPct val="25000"/>
              <a:buFont typeface="Calibri"/>
              <a:buNone/>
            </a:pPr>
            <a:r>
              <a:rPr lang="en-US" sz="2800" b="1" i="1" dirty="0" smtClean="0">
                <a:solidFill>
                  <a:srgbClr val="FCCE06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en-US" sz="2800" b="1" i="1" dirty="0" smtClean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In this order:</a:t>
            </a:r>
          </a:p>
          <a:p>
            <a:pPr lvl="1">
              <a:spcBef>
                <a:spcPts val="560"/>
              </a:spcBef>
              <a:buClr>
                <a:srgbClr val="FFFF00"/>
              </a:buClr>
              <a:buSzPct val="100000"/>
              <a:buFont typeface="Calibri"/>
              <a:buChar char="–"/>
            </a:pPr>
            <a:r>
              <a:rPr lang="en-US" b="1" dirty="0" smtClean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Tuition and Academic fees</a:t>
            </a:r>
          </a:p>
          <a:p>
            <a:pPr lvl="1">
              <a:spcBef>
                <a:spcPts val="560"/>
              </a:spcBef>
              <a:buClr>
                <a:srgbClr val="FFFF00"/>
              </a:buClr>
              <a:buSzPct val="100000"/>
              <a:buFont typeface="Calibri"/>
              <a:buChar char="–"/>
            </a:pPr>
            <a:r>
              <a:rPr lang="en-US" b="1" dirty="0" smtClean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Student Activity fee</a:t>
            </a:r>
          </a:p>
          <a:p>
            <a:pPr lvl="1">
              <a:spcBef>
                <a:spcPts val="560"/>
              </a:spcBef>
              <a:buClr>
                <a:srgbClr val="FFFF00"/>
              </a:buClr>
              <a:buSzPct val="100000"/>
              <a:buFont typeface="Calibri"/>
              <a:buChar char="–"/>
            </a:pPr>
            <a:r>
              <a:rPr lang="en-US" b="1" dirty="0" smtClean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Housing and Meal Plan</a:t>
            </a:r>
          </a:p>
          <a:p>
            <a:pPr lvl="1">
              <a:spcBef>
                <a:spcPts val="560"/>
              </a:spcBef>
              <a:buClr>
                <a:srgbClr val="FFFF00"/>
              </a:buClr>
              <a:buSzPct val="100000"/>
              <a:buFont typeface="Calibri"/>
              <a:buChar char="–"/>
            </a:pPr>
            <a:r>
              <a:rPr lang="en-US" b="1" dirty="0" smtClean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Books  </a:t>
            </a:r>
          </a:p>
          <a:p>
            <a:pPr lvl="2">
              <a:spcBef>
                <a:spcPts val="480"/>
              </a:spcBef>
              <a:buClr>
                <a:srgbClr val="FFFF00"/>
              </a:buClr>
              <a:buSzPct val="100000"/>
              <a:buFont typeface="Calibri"/>
              <a:buChar char="•"/>
            </a:pPr>
            <a:r>
              <a:rPr lang="en-US" b="1" dirty="0" smtClean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IMPORTANT: </a:t>
            </a:r>
            <a:r>
              <a:rPr lang="en-US" b="1" i="1" dirty="0" smtClean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Books can only be charged to the student account </a:t>
            </a:r>
            <a:r>
              <a:rPr lang="en-US" b="1" i="1" u="sng" dirty="0" smtClean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IF</a:t>
            </a:r>
            <a:r>
              <a:rPr lang="en-US" b="1" i="1" dirty="0" smtClean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 there is enough accepted financial aid!</a:t>
            </a:r>
            <a:endParaRPr lang="en-US" b="1" i="1" dirty="0">
              <a:solidFill>
                <a:schemeClr val="bg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34710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0" y="213081"/>
            <a:ext cx="5557574" cy="664812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Parent </a:t>
            </a:r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&amp;</a:t>
            </a: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 Family Services</a:t>
            </a:r>
            <a:endParaRPr lang="en-US" sz="3200" b="1" dirty="0">
              <a:solidFill>
                <a:schemeClr val="tx2">
                  <a:lumMod val="7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4" name="Shape 176"/>
          <p:cNvSpPr txBox="1">
            <a:spLocks/>
          </p:cNvSpPr>
          <p:nvPr/>
        </p:nvSpPr>
        <p:spPr>
          <a:xfrm>
            <a:off x="410087" y="1421929"/>
            <a:ext cx="8153399" cy="1143000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ctr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buSzPct val="25000"/>
            </a:pPr>
            <a:r>
              <a:rPr lang="en-US" sz="4800" b="1" dirty="0" smtClean="0">
                <a:solidFill>
                  <a:schemeClr val="tx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Living On Campus</a:t>
            </a:r>
            <a:endParaRPr lang="en-US" sz="4800" b="1" dirty="0">
              <a:solidFill>
                <a:schemeClr val="tx2">
                  <a:lumMod val="75000"/>
                </a:schemeClr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" name="Shape 177"/>
          <p:cNvSpPr txBox="1">
            <a:spLocks/>
          </p:cNvSpPr>
          <p:nvPr/>
        </p:nvSpPr>
        <p:spPr>
          <a:xfrm>
            <a:off x="802148" y="2586475"/>
            <a:ext cx="3910426" cy="41148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txBody>
          <a:bodyPr vert="horz" lIns="91425" tIns="45700" rIns="91425" bIns="45700" rtlCol="0" anchor="t" anchorCtr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spcBef>
                <a:spcPts val="0"/>
              </a:spcBef>
              <a:buClr>
                <a:srgbClr val="FFCC00"/>
              </a:buClr>
              <a:buSzPct val="25000"/>
              <a:buFont typeface="Calibri"/>
              <a:buNone/>
            </a:pPr>
            <a:r>
              <a:rPr lang="en-US" b="1" dirty="0" smtClean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Benefits</a:t>
            </a:r>
          </a:p>
          <a:p>
            <a:pPr marL="285750" indent="-285750">
              <a:lnSpc>
                <a:spcPct val="90000"/>
              </a:lnSpc>
              <a:spcBef>
                <a:spcPts val="480"/>
              </a:spcBef>
              <a:buClr>
                <a:srgbClr val="FFCC00"/>
              </a:buClr>
              <a:buSzPct val="100000"/>
            </a:pPr>
            <a:r>
              <a:rPr lang="en-US" sz="2400" b="1" dirty="0" smtClean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Halls Staffed 24/7</a:t>
            </a:r>
          </a:p>
          <a:p>
            <a:pPr marL="285750" indent="-285750">
              <a:lnSpc>
                <a:spcPct val="90000"/>
              </a:lnSpc>
              <a:spcBef>
                <a:spcPts val="480"/>
              </a:spcBef>
              <a:buClr>
                <a:srgbClr val="FFCC00"/>
              </a:buClr>
              <a:buSzPct val="100000"/>
            </a:pPr>
            <a:r>
              <a:rPr lang="en-US" sz="2400" b="1" dirty="0" smtClean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Furnished Rooms</a:t>
            </a:r>
          </a:p>
          <a:p>
            <a:pPr marL="685800" lvl="1" indent="-292100">
              <a:lnSpc>
                <a:spcPct val="90000"/>
              </a:lnSpc>
              <a:spcBef>
                <a:spcPts val="480"/>
              </a:spcBef>
              <a:buClr>
                <a:srgbClr val="FFCC00"/>
              </a:buClr>
              <a:buSzPct val="100000"/>
              <a:buFont typeface="Arial"/>
              <a:buChar char="•"/>
            </a:pPr>
            <a:r>
              <a:rPr lang="en-US" sz="2400" b="1" dirty="0" smtClean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Each student has a desk, dresser, closet, and bed (extra long twin)</a:t>
            </a:r>
          </a:p>
          <a:p>
            <a:pPr marL="285750" indent="-285750">
              <a:lnSpc>
                <a:spcPct val="90000"/>
              </a:lnSpc>
              <a:spcBef>
                <a:spcPts val="480"/>
              </a:spcBef>
              <a:buClr>
                <a:srgbClr val="FFCC00"/>
              </a:buClr>
              <a:buSzPct val="100000"/>
            </a:pPr>
            <a:r>
              <a:rPr lang="en-US" sz="2400" b="1" dirty="0" smtClean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Meal Plan</a:t>
            </a:r>
          </a:p>
          <a:p>
            <a:pPr marL="285750" indent="-285750">
              <a:lnSpc>
                <a:spcPct val="90000"/>
              </a:lnSpc>
              <a:spcBef>
                <a:spcPts val="480"/>
              </a:spcBef>
              <a:buClr>
                <a:srgbClr val="FFCC00"/>
              </a:buClr>
              <a:buSzPct val="100000"/>
            </a:pPr>
            <a:r>
              <a:rPr lang="en-US" sz="2400" b="1" dirty="0" smtClean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Walking Distance to Class</a:t>
            </a:r>
          </a:p>
          <a:p>
            <a:pPr marL="285750" indent="-285750">
              <a:lnSpc>
                <a:spcPct val="90000"/>
              </a:lnSpc>
              <a:spcBef>
                <a:spcPts val="480"/>
              </a:spcBef>
              <a:buClr>
                <a:srgbClr val="FFCC00"/>
              </a:buClr>
              <a:buSzPct val="100000"/>
            </a:pPr>
            <a:r>
              <a:rPr lang="en-US" sz="2400" b="1" dirty="0" smtClean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Resources Close   </a:t>
            </a:r>
          </a:p>
          <a:p>
            <a:pPr marL="858838" lvl="1" indent="-401638">
              <a:lnSpc>
                <a:spcPct val="90000"/>
              </a:lnSpc>
              <a:spcBef>
                <a:spcPts val="480"/>
              </a:spcBef>
              <a:buClr>
                <a:srgbClr val="FFCC00"/>
              </a:buClr>
              <a:buSzPct val="25000"/>
              <a:buFont typeface="Calibri"/>
              <a:buNone/>
            </a:pPr>
            <a:r>
              <a:rPr lang="en-US" sz="2400" b="1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       </a:t>
            </a:r>
          </a:p>
          <a:p>
            <a:pPr marL="858838" lvl="1" indent="-401638">
              <a:lnSpc>
                <a:spcPct val="90000"/>
              </a:lnSpc>
              <a:spcBef>
                <a:spcPts val="560"/>
              </a:spcBef>
              <a:buClr>
                <a:srgbClr val="FFCC00"/>
              </a:buClr>
              <a:buSzPct val="25000"/>
              <a:buFont typeface="Calibri"/>
              <a:buNone/>
            </a:pPr>
            <a:endParaRPr lang="en-US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" name="Shape 178"/>
          <p:cNvSpPr txBox="1"/>
          <p:nvPr/>
        </p:nvSpPr>
        <p:spPr>
          <a:xfrm>
            <a:off x="5133275" y="2564929"/>
            <a:ext cx="3649249" cy="4136346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3200" b="1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Challenges</a:t>
            </a:r>
          </a:p>
          <a:p>
            <a:pPr marL="285750" marR="0" lvl="0" indent="-28575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FFCC00"/>
              </a:buClr>
              <a:buSzPct val="100000"/>
              <a:buFont typeface="Arial"/>
              <a:buChar char="•"/>
            </a:pPr>
            <a:r>
              <a:rPr lang="en-US" sz="2400" b="1" i="0" u="none" strike="noStrike" cap="none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Homesickness</a:t>
            </a:r>
          </a:p>
          <a:p>
            <a:pPr marL="285750" marR="0" lvl="0" indent="-28575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FFCC00"/>
              </a:buClr>
              <a:buSzPct val="100000"/>
              <a:buFont typeface="Arial"/>
              <a:buChar char="•"/>
            </a:pPr>
            <a:r>
              <a:rPr lang="en-US" sz="2400" b="1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Roommates</a:t>
            </a:r>
          </a:p>
          <a:p>
            <a:pPr marL="285750" marR="0" lvl="0" indent="-28575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FFCC00"/>
              </a:buClr>
              <a:buSzPct val="100000"/>
              <a:buFont typeface="Arial"/>
              <a:buChar char="•"/>
            </a:pPr>
            <a:r>
              <a:rPr lang="en-US" sz="2400" b="1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Time Management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FFCC00"/>
              </a:buClr>
              <a:buSzPct val="100000"/>
              <a:buFont typeface="Arial"/>
              <a:buChar char="•"/>
            </a:pPr>
            <a:r>
              <a:rPr lang="en-US" sz="2400" b="1" i="0" u="none" strike="noStrike" cap="none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Getting to class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FFCC00"/>
              </a:buClr>
              <a:buSzPct val="100000"/>
              <a:buFont typeface="Arial"/>
              <a:buChar char="•"/>
            </a:pPr>
            <a:r>
              <a:rPr lang="en-US" sz="2400" b="1" i="0" u="none" strike="noStrike" cap="none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Doing homework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FFCC00"/>
              </a:buClr>
              <a:buSzPct val="100000"/>
              <a:buFont typeface="Arial"/>
              <a:buChar char="•"/>
            </a:pPr>
            <a:r>
              <a:rPr lang="en-US" sz="2400" b="1" i="0" u="none" strike="noStrike" cap="none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Laundry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FFCC00"/>
              </a:buClr>
              <a:buSzPct val="100000"/>
              <a:buFont typeface="Arial"/>
              <a:buChar char="•"/>
            </a:pPr>
            <a:r>
              <a:rPr lang="en-US" sz="2400" b="1" i="0" u="none" strike="noStrike" cap="none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Making new friends</a:t>
            </a:r>
          </a:p>
          <a:p>
            <a:pPr marL="285750" marR="0" lvl="0" indent="-28575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FFCC00"/>
              </a:buClr>
              <a:buSzPct val="100000"/>
              <a:buFont typeface="Arial"/>
              <a:buChar char="•"/>
            </a:pPr>
            <a:r>
              <a:rPr lang="en-US" sz="2400" b="1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Making </a:t>
            </a:r>
            <a:r>
              <a:rPr lang="en-US" sz="2400" b="1" dirty="0" smtClean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Good Decisions</a:t>
            </a:r>
          </a:p>
          <a:p>
            <a:pPr marL="285750" marR="0" lvl="0" indent="-28575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FFCC00"/>
              </a:buClr>
              <a:buSzPct val="100000"/>
              <a:buFont typeface="Arial"/>
              <a:buChar char="•"/>
            </a:pPr>
            <a:r>
              <a:rPr lang="en-US" sz="2400" b="1" i="0" u="none" strike="noStrike" cap="none" dirty="0" smtClean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Time Management </a:t>
            </a:r>
            <a:r>
              <a:rPr lang="en-US" sz="2400" b="0" i="0" u="none" strike="noStrike" cap="none" dirty="0" smtClean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      </a:t>
            </a:r>
            <a:endParaRPr lang="en-US" sz="2400" b="0" i="0" u="none" strike="noStrike" cap="none" dirty="0">
              <a:solidFill>
                <a:schemeClr val="bg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858838" marR="0" lvl="1" indent="-401638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FFCC00"/>
              </a:buClr>
              <a:buFont typeface="Arial"/>
              <a:buNone/>
            </a:pPr>
            <a:endParaRPr sz="2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" name="Explosion 2 7"/>
          <p:cNvSpPr/>
          <p:nvPr/>
        </p:nvSpPr>
        <p:spPr>
          <a:xfrm rot="2401359">
            <a:off x="6481061" y="-437582"/>
            <a:ext cx="3033695" cy="2352134"/>
          </a:xfrm>
          <a:prstGeom prst="irregularSeal2">
            <a:avLst/>
          </a:prstGeom>
          <a:solidFill>
            <a:srgbClr val="FCCE06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 rot="687773">
            <a:off x="6772208" y="32191"/>
            <a:ext cx="2451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</a:rPr>
              <a:t>GET</a:t>
            </a:r>
          </a:p>
          <a:p>
            <a:pPr algn="ctr"/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</a:rPr>
              <a:t>INVOLVED!</a:t>
            </a:r>
            <a:endParaRPr lang="en-US" sz="32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2494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0" y="213081"/>
            <a:ext cx="5557574" cy="664812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Parent </a:t>
            </a:r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&amp;</a:t>
            </a: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 Family Services</a:t>
            </a:r>
            <a:endParaRPr lang="en-US" sz="3200" b="1" dirty="0">
              <a:solidFill>
                <a:schemeClr val="tx2">
                  <a:lumMod val="7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4" name="Shape 184"/>
          <p:cNvSpPr txBox="1">
            <a:spLocks/>
          </p:cNvSpPr>
          <p:nvPr/>
        </p:nvSpPr>
        <p:spPr>
          <a:xfrm>
            <a:off x="-127248" y="1453965"/>
            <a:ext cx="7874758" cy="1143000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ctr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buSzPct val="25000"/>
            </a:pPr>
            <a:r>
              <a:rPr lang="en-US" sz="4800" b="1" dirty="0" smtClean="0">
                <a:solidFill>
                  <a:schemeClr val="tx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Commuting From Home</a:t>
            </a:r>
          </a:p>
          <a:p>
            <a:pPr>
              <a:spcBef>
                <a:spcPts val="0"/>
              </a:spcBef>
              <a:buSzPct val="25000"/>
            </a:pP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Or</a:t>
            </a:r>
          </a:p>
          <a:p>
            <a:pPr>
              <a:spcBef>
                <a:spcPts val="0"/>
              </a:spcBef>
              <a:buSzPct val="25000"/>
            </a:pPr>
            <a:r>
              <a:rPr lang="en-US" sz="4800" b="1" dirty="0" smtClean="0">
                <a:solidFill>
                  <a:schemeClr val="tx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Living Off Campus</a:t>
            </a:r>
            <a:endParaRPr lang="en-US" sz="4800" b="1" dirty="0">
              <a:solidFill>
                <a:schemeClr val="tx2">
                  <a:lumMod val="75000"/>
                </a:schemeClr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" name="Shape 185"/>
          <p:cNvSpPr txBox="1">
            <a:spLocks/>
          </p:cNvSpPr>
          <p:nvPr/>
        </p:nvSpPr>
        <p:spPr>
          <a:xfrm>
            <a:off x="-634342" y="2599277"/>
            <a:ext cx="8461213" cy="736509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t" anchorCtr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spcBef>
                <a:spcPts val="0"/>
              </a:spcBef>
              <a:buClr>
                <a:srgbClr val="FFCC00"/>
              </a:buClr>
              <a:buSzPct val="25000"/>
              <a:buFont typeface="Calibri"/>
              <a:buNone/>
            </a:pPr>
            <a:endParaRPr lang="en-US" sz="2800" i="1" dirty="0" smtClean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" name="Shape 187"/>
          <p:cNvSpPr txBox="1"/>
          <p:nvPr/>
        </p:nvSpPr>
        <p:spPr>
          <a:xfrm>
            <a:off x="5045851" y="3191959"/>
            <a:ext cx="3581400" cy="329072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85750" marR="0" lvl="0" indent="-2857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800" b="1" u="sng" dirty="0" smtClean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Challenges</a:t>
            </a:r>
            <a:endParaRPr lang="en-US" sz="2600" b="1" dirty="0"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ct val="100000"/>
              <a:buFont typeface="Arial"/>
              <a:buChar char="•"/>
            </a:pPr>
            <a:r>
              <a:rPr lang="en-US" sz="2800" b="1" dirty="0" smtClean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Finding ‘Their Place’</a:t>
            </a:r>
            <a:endParaRPr lang="en-US" sz="2800" b="1" dirty="0">
              <a:solidFill>
                <a:schemeClr val="bg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ct val="100000"/>
              <a:buFont typeface="Arial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Family Dynamic</a:t>
            </a:r>
          </a:p>
          <a:p>
            <a:pPr marL="285750" marR="0" lvl="0" indent="-2857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ct val="100000"/>
              <a:buFont typeface="Arial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Study </a:t>
            </a:r>
            <a:r>
              <a:rPr lang="en-US" sz="2800" b="1" dirty="0" smtClean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Time</a:t>
            </a:r>
            <a:endParaRPr lang="en-US" sz="2800" b="1" dirty="0">
              <a:solidFill>
                <a:schemeClr val="bg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ct val="100000"/>
              <a:buFont typeface="Arial"/>
              <a:buChar char="•"/>
            </a:pPr>
            <a:r>
              <a:rPr lang="en-US" sz="2800" b="1" dirty="0" smtClean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Time Management</a:t>
            </a:r>
            <a:endParaRPr lang="en-US" sz="2800" b="1" dirty="0">
              <a:solidFill>
                <a:schemeClr val="bg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ct val="100000"/>
              <a:buFont typeface="Arial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Transportation</a:t>
            </a:r>
          </a:p>
          <a:p>
            <a:pPr marL="285750" marR="0" lvl="0" indent="-2857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ct val="108333"/>
              <a:buFont typeface="Arial"/>
              <a:buChar char="•"/>
            </a:pPr>
            <a:r>
              <a:rPr lang="en-US" sz="2800" b="1" dirty="0" smtClean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Participating in Events</a:t>
            </a:r>
            <a:endParaRPr sz="2800" b="0" i="0" u="none" strike="noStrike" cap="none" dirty="0">
              <a:solidFill>
                <a:schemeClr val="bg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" name="Shape 188"/>
          <p:cNvSpPr txBox="1"/>
          <p:nvPr/>
        </p:nvSpPr>
        <p:spPr>
          <a:xfrm>
            <a:off x="805782" y="3240635"/>
            <a:ext cx="3670683" cy="324205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800" b="1" u="sng" dirty="0" smtClean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Benefits</a:t>
            </a:r>
            <a:endParaRPr lang="en-US" sz="2600" b="1" dirty="0"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ct val="100000"/>
              <a:buFont typeface="Arial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Closer to </a:t>
            </a:r>
            <a:r>
              <a:rPr lang="en-US" sz="2800" b="1" dirty="0" smtClean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Family</a:t>
            </a:r>
            <a:endParaRPr lang="en-US" sz="2800" b="1" dirty="0">
              <a:solidFill>
                <a:schemeClr val="bg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ct val="100000"/>
              <a:buFont typeface="Arial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Bring F</a:t>
            </a:r>
            <a:r>
              <a:rPr lang="en-US" sz="2800" b="1" dirty="0" smtClean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riends </a:t>
            </a:r>
            <a:r>
              <a:rPr lang="en-US" sz="2800" b="1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H</a:t>
            </a:r>
            <a:r>
              <a:rPr lang="en-US" sz="2800" b="1" dirty="0" smtClean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ome</a:t>
            </a:r>
            <a:endParaRPr lang="en-US" sz="2800" b="1" dirty="0">
              <a:solidFill>
                <a:schemeClr val="bg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ct val="100000"/>
              <a:buFont typeface="Arial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Know </a:t>
            </a:r>
            <a:r>
              <a:rPr lang="en-US" sz="2800" b="1" dirty="0" smtClean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Community </a:t>
            </a:r>
            <a:endParaRPr lang="en-US" sz="2800" b="1" dirty="0">
              <a:solidFill>
                <a:schemeClr val="bg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ct val="100000"/>
              <a:buFont typeface="Arial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Less </a:t>
            </a:r>
            <a:r>
              <a:rPr lang="en-US" sz="2800" b="1" dirty="0" smtClean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Likely </a:t>
            </a:r>
            <a:r>
              <a:rPr lang="en-US" sz="2800" b="1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to </a:t>
            </a:r>
            <a:r>
              <a:rPr lang="en-US" sz="2800" b="1" dirty="0" smtClean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Become Homesick</a:t>
            </a:r>
          </a:p>
          <a:p>
            <a:pPr marL="285750" marR="0" lvl="0" indent="-2857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ct val="100000"/>
              <a:buFont typeface="Arial"/>
              <a:buChar char="•"/>
            </a:pPr>
            <a:r>
              <a:rPr lang="en-US" sz="2800" b="1" dirty="0" smtClean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Easier to Keep Track of Study Habits </a:t>
            </a:r>
            <a:endParaRPr lang="en-US" sz="2800" b="1" dirty="0">
              <a:solidFill>
                <a:schemeClr val="bg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" name="Explosion 2 9"/>
          <p:cNvSpPr/>
          <p:nvPr/>
        </p:nvSpPr>
        <p:spPr>
          <a:xfrm rot="2401359">
            <a:off x="6373744" y="-452881"/>
            <a:ext cx="3033695" cy="2352134"/>
          </a:xfrm>
          <a:prstGeom prst="irregularSeal2">
            <a:avLst/>
          </a:prstGeom>
          <a:solidFill>
            <a:srgbClr val="FCCE06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 rot="687773">
            <a:off x="6521810" y="74045"/>
            <a:ext cx="2451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GET</a:t>
            </a:r>
          </a:p>
          <a:p>
            <a:pPr algn="ctr"/>
            <a:r>
              <a:rPr lang="en-US" sz="3200" b="1" dirty="0" smtClean="0"/>
              <a:t>INVOLVED!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04306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0" y="213081"/>
            <a:ext cx="5557574" cy="664812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Parent </a:t>
            </a:r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&amp;</a:t>
            </a: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 Family Services</a:t>
            </a:r>
            <a:endParaRPr lang="en-US" sz="3200" b="1" dirty="0">
              <a:solidFill>
                <a:schemeClr val="tx2">
                  <a:lumMod val="7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4" name="Shape 193"/>
          <p:cNvSpPr/>
          <p:nvPr/>
        </p:nvSpPr>
        <p:spPr>
          <a:xfrm>
            <a:off x="362012" y="1645794"/>
            <a:ext cx="8435810" cy="13923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6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3600" b="1" dirty="0">
                <a:solidFill>
                  <a:schemeClr val="bg1"/>
                </a:solidFill>
              </a:rPr>
              <a:t>VU Health </a:t>
            </a:r>
            <a:r>
              <a:rPr lang="en-US" sz="3600" b="1" dirty="0" smtClean="0">
                <a:solidFill>
                  <a:schemeClr val="bg1"/>
                </a:solidFill>
              </a:rPr>
              <a:t>Services</a:t>
            </a:r>
          </a:p>
          <a:p>
            <a:pPr marL="0" marR="0" lvl="0" indent="0" algn="ctr" rtl="0">
              <a:lnSpc>
                <a:spcPct val="6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3600" b="1" dirty="0" smtClean="0">
                <a:solidFill>
                  <a:schemeClr val="bg1"/>
                </a:solidFill>
              </a:rPr>
              <a:t>UPCC</a:t>
            </a:r>
            <a:r>
              <a:rPr lang="en-US" sz="3600" dirty="0">
                <a:solidFill>
                  <a:schemeClr val="bg1"/>
                </a:solidFill>
              </a:rPr>
              <a:t>:</a:t>
            </a:r>
            <a:r>
              <a:rPr lang="en-US" sz="6000" dirty="0" smtClean="0">
                <a:solidFill>
                  <a:schemeClr val="bg1"/>
                </a:solidFill>
              </a:rPr>
              <a:t> </a:t>
            </a:r>
            <a:r>
              <a:rPr lang="en-US" sz="3600" b="1" dirty="0">
                <a:solidFill>
                  <a:schemeClr val="bg1"/>
                </a:solidFill>
              </a:rPr>
              <a:t>University Primary Care Center</a:t>
            </a:r>
          </a:p>
        </p:txBody>
      </p:sp>
      <p:sp>
        <p:nvSpPr>
          <p:cNvPr id="5" name="Shape 194"/>
          <p:cNvSpPr txBox="1">
            <a:spLocks/>
          </p:cNvSpPr>
          <p:nvPr/>
        </p:nvSpPr>
        <p:spPr>
          <a:xfrm>
            <a:off x="438515" y="3036926"/>
            <a:ext cx="9185539" cy="4774500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t" anchorCtr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330200">
              <a:spcBef>
                <a:spcPts val="0"/>
              </a:spcBef>
              <a:buClr>
                <a:srgbClr val="FFCC00"/>
              </a:buClr>
              <a:buSzPct val="100000"/>
              <a:buFont typeface="Calibri"/>
              <a:buChar char="•"/>
            </a:pP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Located in the 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Young Building</a:t>
            </a:r>
            <a:endParaRPr lang="en-US" sz="28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indent="-330200">
              <a:spcBef>
                <a:spcPts val="0"/>
              </a:spcBef>
              <a:buClr>
                <a:srgbClr val="FFCC00"/>
              </a:buClr>
              <a:buSzPct val="100000"/>
              <a:buFont typeface="Calibri"/>
              <a:buChar char="•"/>
            </a:pP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Nurse Practitioner and Nursing Staff</a:t>
            </a:r>
          </a:p>
          <a:p>
            <a:pPr lvl="1" indent="-260350">
              <a:spcBef>
                <a:spcPts val="560"/>
              </a:spcBef>
              <a:buClr>
                <a:srgbClr val="FFCC00"/>
              </a:buClr>
              <a:buSzPct val="100000"/>
              <a:buFont typeface="Calibri"/>
              <a:buChar char="–"/>
            </a:pP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</a:rPr>
              <a:t>  Resident Hall students </a:t>
            </a:r>
            <a:r>
              <a:rPr lang="en-US" sz="2400" b="1" u="sng" dirty="0" smtClean="0">
                <a:solidFill>
                  <a:schemeClr val="tx2">
                    <a:lumMod val="75000"/>
                  </a:schemeClr>
                </a:solidFill>
              </a:rPr>
              <a:t>cannot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</a:rPr>
              <a:t> opt out of UPCC Services.</a:t>
            </a:r>
          </a:p>
          <a:p>
            <a:pPr marL="858837" lvl="1" indent="-376237">
              <a:spcBef>
                <a:spcPts val="560"/>
              </a:spcBef>
              <a:buClr>
                <a:srgbClr val="FFCC00"/>
              </a:buClr>
              <a:buSzPct val="100000"/>
              <a:buFont typeface="Calibri"/>
              <a:buChar char="–"/>
            </a:pP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</a:rPr>
              <a:t>Off campus students and commuter </a:t>
            </a:r>
          </a:p>
          <a:p>
            <a:pPr marL="482600" lvl="1" indent="0">
              <a:spcBef>
                <a:spcPts val="560"/>
              </a:spcBef>
              <a:buClr>
                <a:srgbClr val="FFCC00"/>
              </a:buClr>
              <a:buSzPct val="100000"/>
              <a:buNone/>
            </a:pP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</a:rPr>
              <a:t>     students </a:t>
            </a:r>
            <a:r>
              <a:rPr lang="en-US" sz="2400" b="1" u="sng" dirty="0" smtClean="0">
                <a:solidFill>
                  <a:schemeClr val="tx2">
                    <a:lumMod val="75000"/>
                  </a:schemeClr>
                </a:solidFill>
              </a:rPr>
              <a:t>can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</a:rPr>
              <a:t> opt out of</a:t>
            </a:r>
          </a:p>
          <a:p>
            <a:pPr marL="482600" lvl="1" indent="0">
              <a:spcBef>
                <a:spcPts val="560"/>
              </a:spcBef>
              <a:buClr>
                <a:srgbClr val="FFCC00"/>
              </a:buClr>
              <a:buSzPct val="100000"/>
              <a:buNone/>
            </a:pP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</a:rPr>
              <a:t>     UPCC Services. </a:t>
            </a:r>
          </a:p>
          <a:p>
            <a:pPr marL="0" indent="0">
              <a:spcBef>
                <a:spcPts val="560"/>
              </a:spcBef>
              <a:buFont typeface="Arial"/>
              <a:buNone/>
            </a:pPr>
            <a:endParaRPr lang="en-US" sz="2800" b="1" dirty="0">
              <a:solidFill>
                <a:srgbClr val="FFFF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" name="Shape 19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230749">
            <a:off x="5889233" y="4523274"/>
            <a:ext cx="2876091" cy="2135106"/>
          </a:xfrm>
          <a:prstGeom prst="rect">
            <a:avLst/>
          </a:prstGeom>
          <a:noFill/>
          <a:ln w="9525" cap="flat" cmpd="sng">
            <a:solidFill>
              <a:srgbClr val="FFCC00"/>
            </a:solidFill>
            <a:prstDash val="solid"/>
            <a:round/>
            <a:headEnd type="none" w="med" len="med"/>
            <a:tailEnd type="none" w="med" len="med"/>
          </a:ln>
        </p:spPr>
      </p:pic>
    </p:spTree>
    <p:extLst>
      <p:ext uri="{BB962C8B-B14F-4D97-AF65-F5344CB8AC3E}">
        <p14:creationId xmlns:p14="http://schemas.microsoft.com/office/powerpoint/2010/main" val="292805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5855</TotalTime>
  <Words>740</Words>
  <Application>Microsoft Office PowerPoint</Application>
  <PresentationFormat>On-screen Show (4:3)</PresentationFormat>
  <Paragraphs>218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Noto Sans Symbols</vt:lpstr>
      <vt:lpstr>Office Theme</vt:lpstr>
      <vt:lpstr>PowerPoint Presentation</vt:lpstr>
      <vt:lpstr>Parent &amp; Family Services</vt:lpstr>
      <vt:lpstr>Parent &amp; Family Services</vt:lpstr>
      <vt:lpstr>Parent &amp; Family Services</vt:lpstr>
      <vt:lpstr>Parent &amp; Family Services</vt:lpstr>
      <vt:lpstr>Parent &amp; Family Services</vt:lpstr>
      <vt:lpstr>Parent &amp; Family Services</vt:lpstr>
      <vt:lpstr>Parent &amp; Family Services</vt:lpstr>
      <vt:lpstr>Parent &amp; Family Services</vt:lpstr>
      <vt:lpstr>Parent &amp; Family Services</vt:lpstr>
      <vt:lpstr>Parent &amp; Family Services</vt:lpstr>
      <vt:lpstr>Parent &amp; Family Services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Kristi Deetz</dc:creator>
  <cp:lastModifiedBy>Brandi Porter</cp:lastModifiedBy>
  <cp:revision>221</cp:revision>
  <cp:lastPrinted>2017-05-04T12:37:18Z</cp:lastPrinted>
  <dcterms:created xsi:type="dcterms:W3CDTF">2016-05-09T11:52:16Z</dcterms:created>
  <dcterms:modified xsi:type="dcterms:W3CDTF">2019-05-16T15:04:40Z</dcterms:modified>
</cp:coreProperties>
</file>