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66" r:id="rId2"/>
    <p:sldId id="367" r:id="rId3"/>
    <p:sldId id="368" r:id="rId4"/>
    <p:sldId id="369" r:id="rId5"/>
    <p:sldId id="370" r:id="rId6"/>
    <p:sldId id="371" r:id="rId7"/>
    <p:sldId id="373" r:id="rId8"/>
    <p:sldId id="374" r:id="rId9"/>
    <p:sldId id="375" r:id="rId10"/>
    <p:sldId id="406" r:id="rId11"/>
    <p:sldId id="377" r:id="rId12"/>
    <p:sldId id="378" r:id="rId13"/>
    <p:sldId id="379" r:id="rId14"/>
    <p:sldId id="382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DE2F"/>
    <a:srgbClr val="FCCE06"/>
    <a:srgbClr val="3F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115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A7CD3-FBEB-8742-AB39-2569E7DFC24A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FCF84-1871-674A-8A48-E0BD0AF5B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7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E9A52-1B87-0647-B9A5-062B93425D8E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7DECF-9885-CF47-A9DE-399905DD6D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40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869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83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74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1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735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Opening Graphic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318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3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05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61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55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9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953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446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Template</a:t>
            </a:r>
            <a:r>
              <a:rPr lang="en-US" baseline="0" dirty="0" smtClean="0"/>
              <a:t> Page – Duplicate and use as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7DECF-9885-CF47-A9DE-399905DD6D9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6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0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8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480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44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85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78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6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01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3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73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243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E0289-5624-4645-AF2E-668A8284F770}" type="datetimeFigureOut">
              <a:rPr lang="en-US" smtClean="0"/>
              <a:t>4/13/2018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DE654-CFAB-6246-8C94-02AE028BE1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2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213081"/>
            <a:ext cx="5557574" cy="664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b="1" dirty="0">
              <a:latin typeface="Arial"/>
              <a:cs typeface="Arial"/>
            </a:endParaRPr>
          </a:p>
          <a:p>
            <a:pPr algn="l"/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7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8" y="2768993"/>
            <a:ext cx="77470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Shape 200"/>
          <p:cNvSpPr txBox="1">
            <a:spLocks/>
          </p:cNvSpPr>
          <p:nvPr/>
        </p:nvSpPr>
        <p:spPr>
          <a:xfrm>
            <a:off x="710646" y="2606582"/>
            <a:ext cx="4047830" cy="41841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Immunization Laws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Measles vaccines 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 MMR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 Tetanus/Diphtheria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Meningitis shot or waiver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400" b="1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40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hape 201"/>
          <p:cNvSpPr txBox="1">
            <a:spLocks/>
          </p:cNvSpPr>
          <p:nvPr/>
        </p:nvSpPr>
        <p:spPr>
          <a:xfrm>
            <a:off x="5009233" y="2646748"/>
            <a:ext cx="3463517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Health Occupations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Child Care Majors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EMS</a:t>
            </a:r>
          </a:p>
          <a:p>
            <a:pPr>
              <a:spcBef>
                <a:spcPts val="4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Fire Science</a:t>
            </a:r>
          </a:p>
          <a:p>
            <a:pPr marL="457200" lvl="1" indent="0">
              <a:spcBef>
                <a:spcPts val="40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Physical including TB test</a:t>
            </a:r>
          </a:p>
          <a:p>
            <a:pPr>
              <a:spcBef>
                <a:spcPts val="1680"/>
              </a:spcBef>
              <a:buClr>
                <a:srgbClr val="FFF200"/>
              </a:buClr>
              <a:buSzPct val="100000"/>
              <a:buFont typeface="Noto Sans Symbols"/>
              <a:buChar char="✓"/>
            </a:pPr>
            <a:r>
              <a:rPr lang="en-US" sz="2400" b="1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Recommended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Hepatitis B series</a:t>
            </a:r>
          </a:p>
          <a:p>
            <a:pPr marL="457200" lvl="1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Chickenpox vaccine</a:t>
            </a:r>
            <a:endParaRPr lang="en-US" sz="24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02"/>
          <p:cNvSpPr txBox="1"/>
          <p:nvPr/>
        </p:nvSpPr>
        <p:spPr>
          <a:xfrm rot="289579">
            <a:off x="525162" y="4856965"/>
            <a:ext cx="3453243" cy="146453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 smtClean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2000" b="1" i="1" dirty="0">
              <a:solidFill>
                <a:schemeClr val="dk1"/>
              </a:solidFill>
              <a:latin typeface="Calibri" panose="020F0502020204030204" pitchFamily="34" charset="0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your student does NOT submit the appropriate immunizations to the Financial Services Office, a HOLD will be placed on their account!</a:t>
            </a:r>
            <a:endParaRPr lang="en-US" sz="1600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Shape 203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6796284">
            <a:off x="3968772" y="4773577"/>
            <a:ext cx="380999" cy="38258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93"/>
          <p:cNvSpPr/>
          <p:nvPr/>
        </p:nvSpPr>
        <p:spPr>
          <a:xfrm>
            <a:off x="362012" y="1162912"/>
            <a:ext cx="8435810" cy="1392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/>
              <a:t>Immunization Laws and Records</a:t>
            </a:r>
          </a:p>
        </p:txBody>
      </p:sp>
    </p:spTree>
    <p:extLst>
      <p:ext uri="{BB962C8B-B14F-4D97-AF65-F5344CB8AC3E}">
        <p14:creationId xmlns:p14="http://schemas.microsoft.com/office/powerpoint/2010/main" val="195884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Shape 209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88236" y="4780499"/>
            <a:ext cx="2438399" cy="182644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Shape 210"/>
          <p:cNvSpPr/>
          <p:nvPr/>
        </p:nvSpPr>
        <p:spPr>
          <a:xfrm>
            <a:off x="321314" y="1393703"/>
            <a:ext cx="8507114" cy="1143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>
                <a:latin typeface="Arial"/>
                <a:ea typeface="Arial"/>
                <a:cs typeface="Arial"/>
                <a:sym typeface="Arial"/>
              </a:rPr>
              <a:t>VUPD and Campus </a:t>
            </a:r>
            <a:r>
              <a:rPr lang="en-US" sz="3600" b="1" dirty="0">
                <a:latin typeface="Arial"/>
                <a:ea typeface="Arial"/>
                <a:cs typeface="Arial"/>
                <a:sym typeface="Arial"/>
              </a:rPr>
              <a:t>Safety</a:t>
            </a:r>
          </a:p>
        </p:txBody>
      </p:sp>
      <p:sp>
        <p:nvSpPr>
          <p:cNvPr id="5" name="Shape 211"/>
          <p:cNvSpPr txBox="1">
            <a:spLocks/>
          </p:cNvSpPr>
          <p:nvPr/>
        </p:nvSpPr>
        <p:spPr>
          <a:xfrm>
            <a:off x="512741" y="2616480"/>
            <a:ext cx="6816230" cy="4373563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Fully Empowered Police Department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Provide help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Enforce the law</a:t>
            </a:r>
          </a:p>
          <a:p>
            <a:pPr marL="858838" lvl="1" indent="-401638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Provide student escorts</a:t>
            </a:r>
          </a:p>
          <a:p>
            <a:pPr marL="458788" indent="-407988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Facilitate crime prevention seminars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 Safety is everyone’s responsibility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Record valuables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doors locked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Keep medicine out of sight</a:t>
            </a:r>
          </a:p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 parking permit instructions</a:t>
            </a:r>
          </a:p>
          <a:p>
            <a:pPr marL="1201738" lvl="2" indent="-236537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dirty="0" smtClean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1738" lvl="2" indent="-2365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None/>
            </a:pPr>
            <a:endParaRPr lang="en-US" sz="2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212"/>
          <p:cNvSpPr txBox="1"/>
          <p:nvPr/>
        </p:nvSpPr>
        <p:spPr>
          <a:xfrm rot="289579">
            <a:off x="6396071" y="3145662"/>
            <a:ext cx="2388462" cy="1144069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 Up for </a:t>
            </a:r>
            <a:r>
              <a:rPr lang="en-US"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Emergency Notifications </a:t>
            </a:r>
            <a:endParaRPr lang="en-US" sz="1800" b="1" i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(E-text) </a:t>
            </a:r>
            <a:r>
              <a:rPr lang="en-US" sz="18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</a:t>
            </a:r>
            <a:r>
              <a:rPr lang="en-US" sz="1800" b="1" i="1" dirty="0" err="1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MyVU</a:t>
            </a:r>
            <a:endParaRPr lang="en-US" sz="1800" b="1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213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5400000">
            <a:off x="8627429" y="2997488"/>
            <a:ext cx="381000" cy="38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735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2533"/>
            <a:ext cx="6269445" cy="681826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pic>
        <p:nvPicPr>
          <p:cNvPr id="3" name="Mom_testimon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7761" r="26418" b="24726"/>
          <a:stretch/>
        </p:blipFill>
        <p:spPr>
          <a:xfrm rot="10800000">
            <a:off x="1978464" y="1198143"/>
            <a:ext cx="5850444" cy="540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9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3" name="Shape 235"/>
          <p:cNvSpPr/>
          <p:nvPr/>
        </p:nvSpPr>
        <p:spPr>
          <a:xfrm>
            <a:off x="472611" y="1183760"/>
            <a:ext cx="8274370" cy="1143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40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Looking for </a:t>
            </a:r>
            <a:r>
              <a:rPr lang="en-US" sz="4000" b="1" dirty="0" smtClean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Resources?</a:t>
            </a:r>
          </a:p>
        </p:txBody>
      </p:sp>
      <p:sp>
        <p:nvSpPr>
          <p:cNvPr id="4" name="Shape 236"/>
          <p:cNvSpPr txBox="1">
            <a:spLocks/>
          </p:cNvSpPr>
          <p:nvPr/>
        </p:nvSpPr>
        <p:spPr>
          <a:xfrm>
            <a:off x="587670" y="2248001"/>
            <a:ext cx="8159311" cy="43434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Look to the VU Web Pages for Information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General Information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Upcoming Events/Programs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Critical Announcements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Join the E-newsletter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Know what’s going on each month!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Join the PFS Facebook Group</a:t>
            </a:r>
          </a:p>
          <a:p>
            <a:pPr lvl="1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300" b="1" dirty="0" smtClean="0">
                <a:latin typeface="Calibri"/>
                <a:ea typeface="Calibri"/>
                <a:cs typeface="Calibri"/>
                <a:sym typeface="Calibri"/>
              </a:rPr>
              <a:t>Facebook.com/groups/</a:t>
            </a:r>
            <a:r>
              <a:rPr lang="en-US" sz="2300" b="1" dirty="0" err="1" smtClean="0">
                <a:latin typeface="Calibri"/>
                <a:ea typeface="Calibri"/>
                <a:cs typeface="Calibri"/>
                <a:sym typeface="Calibri"/>
              </a:rPr>
              <a:t>vuparents</a:t>
            </a:r>
            <a:endParaRPr lang="en-US" sz="2300" b="1" dirty="0" smtClean="0"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FAQ’s in Parent Calendar/Handbook</a:t>
            </a:r>
          </a:p>
          <a:p>
            <a:pPr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Call and Email Parent Services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sz="2300" dirty="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hape 237"/>
          <p:cNvSpPr txBox="1"/>
          <p:nvPr/>
        </p:nvSpPr>
        <p:spPr>
          <a:xfrm rot="20453128">
            <a:off x="6041321" y="3503929"/>
            <a:ext cx="2778133" cy="473977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vinu.edu/parents</a:t>
            </a:r>
          </a:p>
        </p:txBody>
      </p:sp>
      <p:sp>
        <p:nvSpPr>
          <p:cNvPr id="6" name="Shape 238"/>
          <p:cNvSpPr txBox="1"/>
          <p:nvPr/>
        </p:nvSpPr>
        <p:spPr>
          <a:xfrm rot="260919">
            <a:off x="5921134" y="4842229"/>
            <a:ext cx="2891093" cy="1151223"/>
          </a:xfrm>
          <a:prstGeom prst="rect">
            <a:avLst/>
          </a:prstGeom>
          <a:solidFill>
            <a:srgbClr val="A5E5F9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parents@vinu.edu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888-852-3940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dirty="0" smtClean="0">
                <a:solidFill>
                  <a:srgbClr val="000066"/>
                </a:solidFill>
              </a:rPr>
              <a:t>812-888-5004</a:t>
            </a:r>
            <a:endParaRPr lang="en-US" sz="2400" b="1" i="1" dirty="0" smtClean="0">
              <a:solidFill>
                <a:srgbClr val="00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239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6573692">
            <a:off x="8649424" y="4735165"/>
            <a:ext cx="468537" cy="45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240"/>
          <p:cNvPicPr preferRelativeResize="0"/>
          <p:nvPr/>
        </p:nvPicPr>
        <p:blipFill rotWithShape="1">
          <a:blip r:embed="rId4">
            <a:alphaModFix/>
          </a:blip>
          <a:srcRect r="6993" b="6951"/>
          <a:stretch/>
        </p:blipFill>
        <p:spPr>
          <a:xfrm rot="21069556">
            <a:off x="5819243" y="3615411"/>
            <a:ext cx="477614" cy="407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567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35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89"/>
          <p:cNvSpPr/>
          <p:nvPr/>
        </p:nvSpPr>
        <p:spPr>
          <a:xfrm>
            <a:off x="2428547" y="3621805"/>
            <a:ext cx="6011861" cy="4616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400" b="1" i="1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Parent &amp; Family Session</a:t>
            </a:r>
            <a:r>
              <a:rPr lang="en-US" sz="2400" b="1" i="0" u="none" strike="noStrike" cap="none" dirty="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" name="Shape 96"/>
          <p:cNvSpPr txBox="1">
            <a:spLocks/>
          </p:cNvSpPr>
          <p:nvPr/>
        </p:nvSpPr>
        <p:spPr>
          <a:xfrm>
            <a:off x="1877081" y="1292774"/>
            <a:ext cx="6908288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ct val="25000"/>
            </a:pPr>
            <a:r>
              <a:rPr lang="en-US" sz="4800" dirty="0" smtClean="0">
                <a:latin typeface="Arial"/>
                <a:ea typeface="Arial"/>
                <a:cs typeface="Arial"/>
                <a:sym typeface="Arial"/>
              </a:rPr>
              <a:t>Defining New Roles</a:t>
            </a:r>
            <a:endParaRPr lang="en-US" sz="4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97"/>
          <p:cNvSpPr txBox="1">
            <a:spLocks/>
          </p:cNvSpPr>
          <p:nvPr/>
        </p:nvSpPr>
        <p:spPr>
          <a:xfrm>
            <a:off x="439720" y="2558383"/>
            <a:ext cx="7619999" cy="41403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Parent &amp; Family Involvement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Visit Campus – but not too often 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Campus Events – Family Weekends, Athletic Events, Guest </a:t>
            </a:r>
            <a:r>
              <a:rPr lang="en-US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peakers, Concerts, Theatre </a:t>
            </a:r>
            <a:r>
              <a:rPr lang="en-US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roductions, Musicals, and Orientation. 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Siblings have feelings too!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 stories 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Picture books and memories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Make them part of the process</a:t>
            </a:r>
          </a:p>
          <a:p>
            <a:pPr lvl="1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560"/>
              </a:spcBef>
              <a:buClr>
                <a:schemeClr val="lt1"/>
              </a:buClr>
              <a:buSzPct val="25000"/>
              <a:buFont typeface="Calibri"/>
              <a:buNone/>
            </a:pPr>
            <a:endParaRPr lang="en-US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98"/>
          <p:cNvSpPr txBox="1"/>
          <p:nvPr/>
        </p:nvSpPr>
        <p:spPr>
          <a:xfrm>
            <a:off x="6136981" y="5301582"/>
            <a:ext cx="2358900" cy="1007699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u="none" strike="noStrike" cap="none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parents@vinu.edu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888-852-3940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800" b="1" i="1" dirty="0">
                <a:solidFill>
                  <a:srgbClr val="000066"/>
                </a:solidFill>
              </a:rPr>
              <a:t>812-888-5004</a:t>
            </a:r>
          </a:p>
        </p:txBody>
      </p:sp>
      <p:pic>
        <p:nvPicPr>
          <p:cNvPr id="13" name="Shape 99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798256">
            <a:off x="-1197771" y="6795249"/>
            <a:ext cx="381000" cy="38258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hape 100"/>
          <p:cNvSpPr txBox="1"/>
          <p:nvPr/>
        </p:nvSpPr>
        <p:spPr>
          <a:xfrm rot="1064405">
            <a:off x="6194610" y="2543148"/>
            <a:ext cx="2453898" cy="1000037"/>
          </a:xfrm>
          <a:prstGeom prst="rect">
            <a:avLst/>
          </a:prstGeom>
          <a:solidFill>
            <a:srgbClr val="66FF33"/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b="1" i="1" dirty="0">
                <a:solidFill>
                  <a:srgbClr val="000066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000" b="1" i="1" dirty="0" smtClean="0">
                <a:solidFill>
                  <a:srgbClr val="000066"/>
                </a:solidFill>
                <a:latin typeface="Arial"/>
                <a:cs typeface="Arial"/>
                <a:sym typeface="Arial"/>
              </a:rPr>
              <a:t>See Fall and Spring Family Weekend Dates!</a:t>
            </a:r>
            <a:endParaRPr lang="en-US" sz="2000" b="1" i="1" dirty="0">
              <a:solidFill>
                <a:srgbClr val="000066"/>
              </a:solidFill>
            </a:endParaRPr>
          </a:p>
        </p:txBody>
      </p:sp>
      <p:pic>
        <p:nvPicPr>
          <p:cNvPr id="15" name="Shape 101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4759395">
            <a:off x="8559755" y="2824194"/>
            <a:ext cx="353926" cy="382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05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9062" y="1959559"/>
            <a:ext cx="4572000" cy="5931880"/>
          </a:xfrm>
          <a:prstGeom prst="rect">
            <a:avLst/>
          </a:prstGeom>
          <a:solidFill>
            <a:srgbClr val="00B0F0"/>
          </a:solidFill>
        </p:spPr>
        <p:txBody>
          <a:bodyPr>
            <a:spAutoFit/>
          </a:bodyPr>
          <a:lstStyle/>
          <a:p>
            <a:pPr marL="342900" lvl="0" indent="-292100"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36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Big Differences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Not high school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Clarifying values and beliefs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Adjusting to academics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What’s an academic advisor?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Grades are not mailed home</a:t>
            </a:r>
          </a:p>
          <a:p>
            <a:pPr marL="742950" lvl="1" indent="-285750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800" b="1" dirty="0">
                <a:ea typeface="Calibri"/>
                <a:cs typeface="Calibri"/>
                <a:sym typeface="Calibri"/>
              </a:rPr>
              <a:t>TAPS	</a:t>
            </a:r>
          </a:p>
          <a:p>
            <a:pPr lvl="1">
              <a:spcBef>
                <a:spcPts val="720"/>
              </a:spcBef>
              <a:buClr>
                <a:srgbClr val="FFCC00"/>
              </a:buClr>
              <a:buSzPct val="25000"/>
            </a:pPr>
            <a:endParaRPr lang="en-US" sz="36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  <a:p>
            <a:pPr marL="858838" lvl="1" indent="-401638">
              <a:spcBef>
                <a:spcPts val="800"/>
              </a:spcBef>
              <a:buClr>
                <a:srgbClr val="FFCC00"/>
              </a:buClr>
              <a:buSzPct val="25000"/>
            </a:pPr>
            <a:endParaRPr lang="en-US" sz="4000" dirty="0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Shape 107"/>
          <p:cNvSpPr txBox="1">
            <a:spLocks/>
          </p:cNvSpPr>
          <p:nvPr/>
        </p:nvSpPr>
        <p:spPr>
          <a:xfrm>
            <a:off x="-1147541" y="3313746"/>
            <a:ext cx="7010400" cy="1143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SzPct val="25000"/>
            </a:pPr>
            <a:r>
              <a:rPr lang="en-US" sz="60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Journey </a:t>
            </a:r>
            <a:endParaRPr lang="en-US" sz="60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81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13"/>
          <p:cNvSpPr txBox="1">
            <a:spLocks/>
          </p:cNvSpPr>
          <p:nvPr/>
        </p:nvSpPr>
        <p:spPr>
          <a:xfrm>
            <a:off x="1756415" y="1461305"/>
            <a:ext cx="6678667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Roadmap to Success</a:t>
            </a:r>
            <a:endParaRPr lang="en-US" sz="48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14"/>
          <p:cNvSpPr txBox="1">
            <a:spLocks/>
          </p:cNvSpPr>
          <p:nvPr/>
        </p:nvSpPr>
        <p:spPr>
          <a:xfrm>
            <a:off x="392058" y="2481786"/>
            <a:ext cx="8322458" cy="420926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000" b="1" u="sng" dirty="0" smtClean="0">
                <a:latin typeface="Calibri"/>
                <a:ea typeface="Calibri"/>
                <a:cs typeface="Calibri"/>
                <a:sym typeface="Calibri"/>
              </a:rPr>
              <a:t>Getting Information</a:t>
            </a:r>
          </a:p>
          <a:p>
            <a:pPr lvl="2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Family Education Rights and Privacy Act (FERPA)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Generally, written consent from your student is necessary before information can be released 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/>
              <a:t>Talk to your student TODAY about the information release form. </a:t>
            </a:r>
            <a:endParaRPr lang="en-US" b="1" dirty="0" smtClean="0">
              <a:latin typeface="Calibri"/>
              <a:ea typeface="Calibri"/>
              <a:cs typeface="Calibri"/>
              <a:sym typeface="Calibri"/>
            </a:endParaRPr>
          </a:p>
          <a:p>
            <a:pPr lvl="1">
              <a:spcBef>
                <a:spcPts val="64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000" b="1" u="sng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Students Need to Be Prepared</a:t>
            </a:r>
          </a:p>
          <a:p>
            <a:pPr lvl="2">
              <a:spcBef>
                <a:spcPts val="48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Students need books the first </a:t>
            </a:r>
          </a:p>
          <a:p>
            <a:pPr marL="914400" lvl="2" indent="0"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week of classes</a:t>
            </a:r>
          </a:p>
          <a:p>
            <a:pPr lvl="3">
              <a:spcBef>
                <a:spcPts val="40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Books are considered an </a:t>
            </a:r>
          </a:p>
          <a:p>
            <a:pPr marL="1371600" lvl="3" indent="0">
              <a:spcBef>
                <a:spcPts val="40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out-of-pocket expense – Save Now!</a:t>
            </a:r>
          </a:p>
        </p:txBody>
      </p:sp>
      <p:sp>
        <p:nvSpPr>
          <p:cNvPr id="6" name="Shape 115"/>
          <p:cNvSpPr txBox="1"/>
          <p:nvPr/>
        </p:nvSpPr>
        <p:spPr>
          <a:xfrm rot="817903">
            <a:off x="6974983" y="4942956"/>
            <a:ext cx="1520504" cy="159132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6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Talk to </a:t>
            </a:r>
            <a:r>
              <a:rPr lang="en-US" sz="16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your student </a:t>
            </a:r>
            <a:r>
              <a:rPr lang="en-US" sz="16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lang="en-US" sz="16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-US" sz="1600" b="1" i="1" dirty="0" smtClean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Release </a:t>
            </a:r>
            <a:r>
              <a:rPr lang="en-US" sz="1600" b="1" i="1" dirty="0">
                <a:solidFill>
                  <a:srgbClr val="000066"/>
                </a:solidFill>
                <a:latin typeface="Arial"/>
                <a:ea typeface="Arial"/>
                <a:cs typeface="Arial"/>
                <a:sym typeface="Arial"/>
              </a:rPr>
              <a:t>of Information Form</a:t>
            </a:r>
          </a:p>
        </p:txBody>
      </p:sp>
      <p:pic>
        <p:nvPicPr>
          <p:cNvPr id="8" name="Shape 116"/>
          <p:cNvPicPr preferRelativeResize="0"/>
          <p:nvPr/>
        </p:nvPicPr>
        <p:blipFill rotWithShape="1">
          <a:blip r:embed="rId3">
            <a:alphaModFix/>
          </a:blip>
          <a:srcRect r="6993" b="6951"/>
          <a:stretch/>
        </p:blipFill>
        <p:spPr>
          <a:xfrm rot="798256">
            <a:off x="7022524" y="4487421"/>
            <a:ext cx="381000" cy="382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5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Shape 122"/>
          <p:cNvSpPr txBox="1">
            <a:spLocks/>
          </p:cNvSpPr>
          <p:nvPr/>
        </p:nvSpPr>
        <p:spPr>
          <a:xfrm>
            <a:off x="924855" y="2534495"/>
            <a:ext cx="7612970" cy="4525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Out-of-pocket expenses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u="sng" dirty="0" smtClean="0">
                <a:latin typeface="Calibri"/>
                <a:ea typeface="Calibri"/>
                <a:cs typeface="Calibri"/>
                <a:sym typeface="Calibri"/>
              </a:rPr>
              <a:t>Books are an out of pocket expense 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$300 to $600 average per semester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Try to purchase used books when possible</a:t>
            </a:r>
          </a:p>
          <a:p>
            <a:pPr lvl="2">
              <a:lnSpc>
                <a:spcPct val="8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Textbook Rental Program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Parking Permits $30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smtClean="0">
                <a:latin typeface="Calibri"/>
                <a:ea typeface="Calibri"/>
                <a:cs typeface="Calibri"/>
                <a:sym typeface="Calibri"/>
              </a:rPr>
              <a:t>Tools </a:t>
            </a: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$$$ </a:t>
            </a:r>
          </a:p>
          <a:p>
            <a:pPr lvl="1">
              <a:lnSpc>
                <a:spcPct val="80000"/>
              </a:lnSpc>
              <a:spcBef>
                <a:spcPts val="560"/>
              </a:spcBef>
              <a:buClr>
                <a:srgbClr val="FFCC00"/>
              </a:buClr>
              <a:buSzPct val="100000"/>
              <a:buFont typeface="Noto Sans Symbols"/>
              <a:buChar char="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Art Supplies $$</a:t>
            </a:r>
            <a:endParaRPr lang="en-US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23"/>
          <p:cNvSpPr/>
          <p:nvPr/>
        </p:nvSpPr>
        <p:spPr>
          <a:xfrm>
            <a:off x="2139592" y="6097711"/>
            <a:ext cx="6000750" cy="5794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i="1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Check out the VU Bookstore! </a:t>
            </a:r>
            <a:endParaRPr lang="en-US" sz="2800" b="1" i="1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24"/>
          <p:cNvSpPr txBox="1"/>
          <p:nvPr/>
        </p:nvSpPr>
        <p:spPr>
          <a:xfrm>
            <a:off x="639293" y="1360148"/>
            <a:ext cx="80010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25000"/>
              <a:buFont typeface="Arial"/>
              <a:buNone/>
            </a:pPr>
            <a:r>
              <a:rPr lang="en-US" sz="4800" b="1" i="0" u="none" strike="noStrike" cap="none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Planning Ahead for College Expenses</a:t>
            </a:r>
            <a:endParaRPr lang="en-US" sz="4800" b="1" i="0" u="none" strike="noStrike" cap="none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53200" y="4291168"/>
            <a:ext cx="2286000" cy="17145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30862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5" name="Shape 135"/>
          <p:cNvSpPr txBox="1">
            <a:spLocks/>
          </p:cNvSpPr>
          <p:nvPr/>
        </p:nvSpPr>
        <p:spPr>
          <a:xfrm>
            <a:off x="475485" y="1037230"/>
            <a:ext cx="8394701" cy="1643791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Planning Ahead for College Expenses</a:t>
            </a:r>
            <a:endParaRPr lang="en-US" sz="48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hape 136"/>
          <p:cNvSpPr txBox="1">
            <a:spLocks/>
          </p:cNvSpPr>
          <p:nvPr/>
        </p:nvSpPr>
        <p:spPr>
          <a:xfrm>
            <a:off x="475485" y="2603488"/>
            <a:ext cx="8440604" cy="41158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What does Financial Aid cover?</a:t>
            </a:r>
          </a:p>
          <a:p>
            <a:pPr marL="0" indent="0"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800" b="1" i="1" dirty="0" smtClean="0">
                <a:solidFill>
                  <a:srgbClr val="FCCE06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800" b="1" i="1" dirty="0" smtClean="0">
                <a:latin typeface="Calibri"/>
                <a:ea typeface="Calibri"/>
                <a:cs typeface="Calibri"/>
                <a:sym typeface="Calibri"/>
              </a:rPr>
              <a:t>In this order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Tuition and Academic fees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Student Activity fee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Housing and Meal Plan</a:t>
            </a:r>
          </a:p>
          <a:p>
            <a:pPr lvl="1">
              <a:spcBef>
                <a:spcPts val="560"/>
              </a:spcBef>
              <a:buClr>
                <a:srgbClr val="FFFF00"/>
              </a:buClr>
              <a:buSzPct val="100000"/>
              <a:buFont typeface="Calibri"/>
              <a:buChar char="–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Books  </a:t>
            </a:r>
          </a:p>
          <a:p>
            <a:pPr lvl="2">
              <a:spcBef>
                <a:spcPts val="480"/>
              </a:spcBef>
              <a:buClr>
                <a:srgbClr val="FFFF00"/>
              </a:buClr>
              <a:buSzPct val="100000"/>
              <a:buFont typeface="Calibri"/>
              <a:buChar char="•"/>
            </a:pPr>
            <a:r>
              <a:rPr lang="en-US" b="1" dirty="0" smtClean="0">
                <a:latin typeface="Calibri"/>
                <a:ea typeface="Calibri"/>
                <a:cs typeface="Calibri"/>
                <a:sym typeface="Calibri"/>
              </a:rPr>
              <a:t>IMPORTANT: </a:t>
            </a:r>
            <a:r>
              <a:rPr lang="en-US" b="1" i="1" dirty="0" smtClean="0">
                <a:latin typeface="Calibri"/>
                <a:ea typeface="Calibri"/>
                <a:cs typeface="Calibri"/>
                <a:sym typeface="Calibri"/>
              </a:rPr>
              <a:t>Books can only be charged to  the student account </a:t>
            </a:r>
            <a:r>
              <a:rPr lang="en-US" b="1" i="1" u="sng" dirty="0" smtClean="0"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lang="en-US" b="1" i="1" dirty="0" smtClean="0">
                <a:latin typeface="Calibri"/>
                <a:ea typeface="Calibri"/>
                <a:cs typeface="Calibri"/>
                <a:sym typeface="Calibri"/>
              </a:rPr>
              <a:t> there is enough accepted financial aid!</a:t>
            </a:r>
            <a:endParaRPr lang="en-US" b="1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71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76"/>
          <p:cNvSpPr txBox="1">
            <a:spLocks/>
          </p:cNvSpPr>
          <p:nvPr/>
        </p:nvSpPr>
        <p:spPr>
          <a:xfrm>
            <a:off x="410087" y="1421929"/>
            <a:ext cx="8153399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Living On Campus</a:t>
            </a:r>
            <a:endParaRPr lang="en-US" sz="48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77"/>
          <p:cNvSpPr txBox="1">
            <a:spLocks/>
          </p:cNvSpPr>
          <p:nvPr/>
        </p:nvSpPr>
        <p:spPr>
          <a:xfrm>
            <a:off x="802148" y="2586475"/>
            <a:ext cx="3910426" cy="4114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b="1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Halls Staffed 24/7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Furnished Rooms</a:t>
            </a:r>
          </a:p>
          <a:p>
            <a:pPr marL="685800" lvl="1" indent="-29210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Each student has a desk, dresser, closet, and bed (extra long twin)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Meal Plan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Walking Distance to Class</a:t>
            </a:r>
          </a:p>
          <a:p>
            <a:pPr marL="285750" indent="-285750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1000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Resources Close   </a:t>
            </a:r>
          </a:p>
          <a:p>
            <a:pPr marL="858838" lvl="1" indent="-401638">
              <a:lnSpc>
                <a:spcPct val="90000"/>
              </a:lnSpc>
              <a:spcBef>
                <a:spcPts val="48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400" b="1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</a:p>
          <a:p>
            <a:pPr marL="858838" lvl="1" indent="-401638">
              <a:lnSpc>
                <a:spcPct val="90000"/>
              </a:lnSpc>
              <a:spcBef>
                <a:spcPts val="560"/>
              </a:spcBef>
              <a:buClr>
                <a:srgbClr val="FFCC00"/>
              </a:buClr>
              <a:buSzPct val="25000"/>
              <a:buFont typeface="Calibri"/>
              <a:buNone/>
            </a:pPr>
            <a:endParaRPr lang="en-US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78"/>
          <p:cNvSpPr txBox="1"/>
          <p:nvPr/>
        </p:nvSpPr>
        <p:spPr>
          <a:xfrm>
            <a:off x="5133275" y="2564929"/>
            <a:ext cx="3649249" cy="413634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Homesickness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Roommates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Management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Getting to class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Doing homework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Laundry</a:t>
            </a:r>
          </a:p>
          <a:p>
            <a:pPr marL="742950" marR="0" lvl="1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new friends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Making </a:t>
            </a:r>
            <a:r>
              <a:rPr lang="en-US" sz="2400" b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Good Decisions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Management </a:t>
            </a:r>
            <a:r>
              <a:rPr lang="en-US" sz="24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lang="en-US" sz="2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58838" marR="0" lvl="1" indent="-401638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FFCC00"/>
              </a:buClr>
              <a:buFont typeface="Arial"/>
              <a:buNone/>
            </a:pPr>
            <a:endParaRPr sz="2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Explosion 2 7"/>
          <p:cNvSpPr/>
          <p:nvPr/>
        </p:nvSpPr>
        <p:spPr>
          <a:xfrm rot="2401359">
            <a:off x="6481061" y="-437582"/>
            <a:ext cx="3033695" cy="2352134"/>
          </a:xfrm>
          <a:prstGeom prst="irregularSeal2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687773">
            <a:off x="6772208" y="32191"/>
            <a:ext cx="245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GET</a:t>
            </a:r>
          </a:p>
          <a:p>
            <a:pPr algn="ctr"/>
            <a:r>
              <a:rPr lang="en-US" sz="3200" b="1" dirty="0" smtClean="0"/>
              <a:t>INVOLVED!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724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84"/>
          <p:cNvSpPr txBox="1">
            <a:spLocks/>
          </p:cNvSpPr>
          <p:nvPr/>
        </p:nvSpPr>
        <p:spPr>
          <a:xfrm>
            <a:off x="500706" y="1505661"/>
            <a:ext cx="8132735" cy="11430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ct val="25000"/>
            </a:pPr>
            <a:r>
              <a:rPr lang="en-US" sz="4800" b="1" dirty="0" smtClean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Commuting From Home</a:t>
            </a:r>
            <a:endParaRPr lang="en-US" sz="4800" b="1" dirty="0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Shape 185"/>
          <p:cNvSpPr txBox="1">
            <a:spLocks/>
          </p:cNvSpPr>
          <p:nvPr/>
        </p:nvSpPr>
        <p:spPr>
          <a:xfrm>
            <a:off x="336612" y="2633415"/>
            <a:ext cx="8461213" cy="736509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FFCC00"/>
              </a:buClr>
              <a:buSzPct val="25000"/>
              <a:buFont typeface="Calibri"/>
              <a:buNone/>
            </a:pPr>
            <a:r>
              <a:rPr lang="en-US" sz="28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60% live at home or off campus   </a:t>
            </a:r>
            <a:r>
              <a:rPr lang="en-US" sz="28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Schedules </a:t>
            </a:r>
            <a:r>
              <a:rPr lang="en-US" sz="2800" b="1" i="1" u="sng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will</a:t>
            </a:r>
            <a:r>
              <a:rPr lang="en-US" sz="2800" b="1" i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change</a:t>
            </a:r>
            <a:endParaRPr lang="en-US" sz="2800" i="1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87"/>
          <p:cNvSpPr txBox="1"/>
          <p:nvPr/>
        </p:nvSpPr>
        <p:spPr>
          <a:xfrm>
            <a:off x="5045851" y="3191959"/>
            <a:ext cx="3581400" cy="30494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Challenges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Difficulty 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Finding “Their </a:t>
            </a: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lace</a:t>
            </a: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”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Family Dynamic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Study 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Time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Time Management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Transportation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8333"/>
              <a:buFont typeface="Arial"/>
              <a:buChar char="•"/>
            </a:pP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Participating in Events</a:t>
            </a:r>
            <a:endParaRPr sz="2600" b="0" i="0" u="none" strike="noStrike" cap="none" dirty="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Shape 188"/>
          <p:cNvSpPr txBox="1"/>
          <p:nvPr/>
        </p:nvSpPr>
        <p:spPr>
          <a:xfrm>
            <a:off x="805782" y="3240635"/>
            <a:ext cx="3581399" cy="30008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2800" b="1" u="sng" dirty="0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Benefits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Closer to 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Family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Bring F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riends </a:t>
            </a: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ome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Know 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Community 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Less 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Likely </a:t>
            </a:r>
            <a:r>
              <a:rPr lang="en-US" sz="2600" b="1" dirty="0"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Become Homesick</a:t>
            </a: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SzPct val="100000"/>
              <a:buFont typeface="Arial"/>
              <a:buChar char="•"/>
            </a:pPr>
            <a:r>
              <a:rPr lang="en-US" sz="2600" b="1" dirty="0" smtClean="0">
                <a:latin typeface="Calibri"/>
                <a:ea typeface="Calibri"/>
                <a:cs typeface="Calibri"/>
                <a:sym typeface="Calibri"/>
              </a:rPr>
              <a:t>Easier to Keep Track of Study Habits </a:t>
            </a:r>
            <a:endParaRPr lang="en-US" sz="26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Lightning Bolt 8"/>
          <p:cNvSpPr/>
          <p:nvPr/>
        </p:nvSpPr>
        <p:spPr>
          <a:xfrm rot="349829">
            <a:off x="4949567" y="2627570"/>
            <a:ext cx="579786" cy="585129"/>
          </a:xfrm>
          <a:prstGeom prst="lightningBolt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rgbClr val="FCCE06"/>
              </a:solidFill>
            </a:endParaRPr>
          </a:p>
        </p:txBody>
      </p:sp>
      <p:sp>
        <p:nvSpPr>
          <p:cNvPr id="10" name="Explosion 2 9"/>
          <p:cNvSpPr/>
          <p:nvPr/>
        </p:nvSpPr>
        <p:spPr>
          <a:xfrm rot="2401359">
            <a:off x="6373744" y="-452881"/>
            <a:ext cx="3033695" cy="2352134"/>
          </a:xfrm>
          <a:prstGeom prst="irregularSeal2">
            <a:avLst/>
          </a:prstGeom>
          <a:solidFill>
            <a:srgbClr val="FCCE06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687773">
            <a:off x="6521810" y="74045"/>
            <a:ext cx="245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GET</a:t>
            </a:r>
          </a:p>
          <a:p>
            <a:pPr algn="ctr"/>
            <a:r>
              <a:rPr lang="en-US" sz="3200" b="1" dirty="0" smtClean="0"/>
              <a:t>INVOLVED!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430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213081"/>
            <a:ext cx="5557574" cy="66481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latin typeface="Arial"/>
                <a:cs typeface="Arial"/>
              </a:rPr>
              <a:t>Parent and Family Services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Shape 193"/>
          <p:cNvSpPr/>
          <p:nvPr/>
        </p:nvSpPr>
        <p:spPr>
          <a:xfrm>
            <a:off x="362012" y="1645794"/>
            <a:ext cx="8435810" cy="13923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/>
              <a:t>VU Health </a:t>
            </a:r>
            <a:r>
              <a:rPr lang="en-US" sz="3600" b="1" dirty="0" smtClean="0"/>
              <a:t>Services:</a:t>
            </a:r>
          </a:p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UPCC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-</a:t>
            </a:r>
            <a:r>
              <a:rPr lang="en-US" sz="6000" dirty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University Primary Care Center</a:t>
            </a:r>
          </a:p>
        </p:txBody>
      </p:sp>
      <p:sp>
        <p:nvSpPr>
          <p:cNvPr id="5" name="Shape 194"/>
          <p:cNvSpPr txBox="1">
            <a:spLocks/>
          </p:cNvSpPr>
          <p:nvPr/>
        </p:nvSpPr>
        <p:spPr>
          <a:xfrm>
            <a:off x="438515" y="3036926"/>
            <a:ext cx="9185539" cy="4774500"/>
          </a:xfrm>
          <a:prstGeom prst="rect">
            <a:avLst/>
          </a:prstGeom>
          <a:noFill/>
          <a:ln>
            <a:noFill/>
          </a:ln>
        </p:spPr>
        <p:txBody>
          <a:bodyPr vert="horz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0200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dirty="0" smtClean="0"/>
              <a:t>Located in the </a:t>
            </a:r>
            <a:r>
              <a:rPr lang="en-US" sz="2800" dirty="0" smtClean="0">
                <a:latin typeface="Calibri"/>
                <a:ea typeface="Calibri"/>
                <a:cs typeface="Calibri"/>
                <a:sym typeface="Calibri"/>
              </a:rPr>
              <a:t>Young Building (4th St. and </a:t>
            </a:r>
            <a:r>
              <a:rPr lang="en-US" sz="2800" dirty="0" smtClean="0"/>
              <a:t>College Ave.)</a:t>
            </a:r>
          </a:p>
          <a:p>
            <a:pPr indent="-330200">
              <a:spcBef>
                <a:spcPts val="0"/>
              </a:spcBef>
              <a:buClr>
                <a:srgbClr val="FFCC00"/>
              </a:buClr>
              <a:buSzPct val="100000"/>
              <a:buFont typeface="Calibri"/>
              <a:buChar char="•"/>
            </a:pPr>
            <a:r>
              <a:rPr lang="en-US" sz="2800" dirty="0" smtClean="0"/>
              <a:t>Nurse Practitioner and Nursing Staff</a:t>
            </a:r>
          </a:p>
          <a:p>
            <a:pPr lvl="1" indent="-260350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dirty="0" smtClean="0"/>
              <a:t>  Resident Hall students</a:t>
            </a:r>
            <a:r>
              <a:rPr lang="en-US" sz="2400" b="1" dirty="0" smtClean="0"/>
              <a:t>  </a:t>
            </a:r>
            <a:r>
              <a:rPr lang="en-US" sz="2400" b="1" u="sng" dirty="0" smtClean="0"/>
              <a:t>cannot</a:t>
            </a:r>
            <a:r>
              <a:rPr lang="en-US" sz="2400" dirty="0" smtClean="0"/>
              <a:t> opt out of UPCC Services.</a:t>
            </a:r>
          </a:p>
          <a:p>
            <a:pPr marL="858837" lvl="1" indent="-376237">
              <a:spcBef>
                <a:spcPts val="560"/>
              </a:spcBef>
              <a:buClr>
                <a:srgbClr val="FFCC00"/>
              </a:buClr>
              <a:buSzPct val="100000"/>
              <a:buFont typeface="Calibri"/>
              <a:buChar char="–"/>
            </a:pPr>
            <a:r>
              <a:rPr lang="en-US" sz="2400" dirty="0" smtClean="0"/>
              <a:t>Off campus students and commuter </a:t>
            </a:r>
          </a:p>
          <a:p>
            <a:pPr marL="482600" lvl="1" indent="0">
              <a:spcBef>
                <a:spcPts val="560"/>
              </a:spcBef>
              <a:buClr>
                <a:srgbClr val="FFCC00"/>
              </a:buClr>
              <a:buSzPct val="100000"/>
              <a:buNone/>
            </a:pPr>
            <a:r>
              <a:rPr lang="en-US" sz="2400" dirty="0" smtClean="0"/>
              <a:t>     students </a:t>
            </a:r>
            <a:r>
              <a:rPr lang="en-US" sz="2400" b="1" u="sng" dirty="0" smtClean="0"/>
              <a:t>can</a:t>
            </a:r>
            <a:r>
              <a:rPr lang="en-US" sz="2400" dirty="0" smtClean="0"/>
              <a:t> opt out of</a:t>
            </a:r>
          </a:p>
          <a:p>
            <a:pPr marL="482600" lvl="1" indent="0">
              <a:spcBef>
                <a:spcPts val="560"/>
              </a:spcBef>
              <a:buClr>
                <a:srgbClr val="FFCC00"/>
              </a:buClr>
              <a:buSzPct val="100000"/>
              <a:buNone/>
            </a:pPr>
            <a:r>
              <a:rPr lang="en-US" sz="2400" dirty="0" smtClean="0"/>
              <a:t>     UPCC Services. </a:t>
            </a:r>
          </a:p>
          <a:p>
            <a:pPr marL="0" indent="0">
              <a:spcBef>
                <a:spcPts val="560"/>
              </a:spcBef>
              <a:buFont typeface="Arial"/>
              <a:buNone/>
            </a:pPr>
            <a:endParaRPr lang="en-US" sz="28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Shape 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30749">
            <a:off x="5848626" y="4519814"/>
            <a:ext cx="2773144" cy="2142025"/>
          </a:xfrm>
          <a:prstGeom prst="rect">
            <a:avLst/>
          </a:prstGeom>
          <a:noFill/>
          <a:ln w="9525" cap="flat" cmpd="sng">
            <a:solidFill>
              <a:srgbClr val="FFCC00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2928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5681</TotalTime>
  <Words>733</Words>
  <Application>Microsoft Office PowerPoint</Application>
  <PresentationFormat>On-screen Show (4:3)</PresentationFormat>
  <Paragraphs>220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Noto Sans Symbols</vt:lpstr>
      <vt:lpstr>Office Theme</vt:lpstr>
      <vt:lpstr>PowerPoint Presentation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Parent and Family Services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Deetz</dc:creator>
  <cp:lastModifiedBy>Brandi Porter</cp:lastModifiedBy>
  <cp:revision>200</cp:revision>
  <cp:lastPrinted>2017-05-04T12:37:18Z</cp:lastPrinted>
  <dcterms:created xsi:type="dcterms:W3CDTF">2016-05-09T11:52:16Z</dcterms:created>
  <dcterms:modified xsi:type="dcterms:W3CDTF">2018-04-13T14:28:28Z</dcterms:modified>
</cp:coreProperties>
</file>